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0"/>
  </p:handoutMasterIdLst>
  <p:sldIdLst>
    <p:sldId id="256" r:id="rId2"/>
    <p:sldId id="273" r:id="rId3"/>
    <p:sldId id="257" r:id="rId4"/>
    <p:sldId id="258" r:id="rId5"/>
    <p:sldId id="259" r:id="rId6"/>
    <p:sldId id="260" r:id="rId7"/>
    <p:sldId id="268" r:id="rId8"/>
    <p:sldId id="271" r:id="rId9"/>
    <p:sldId id="272" r:id="rId10"/>
    <p:sldId id="261" r:id="rId11"/>
    <p:sldId id="262" r:id="rId12"/>
    <p:sldId id="263" r:id="rId13"/>
    <p:sldId id="264" r:id="rId14"/>
    <p:sldId id="269" r:id="rId15"/>
    <p:sldId id="265" r:id="rId16"/>
    <p:sldId id="266" r:id="rId17"/>
    <p:sldId id="267" r:id="rId18"/>
    <p:sldId id="270" r:id="rId1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43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3177" tIns="46589" rIns="93177" bIns="46589" rtlCol="0"/>
          <a:lstStyle>
            <a:lvl1pPr algn="r">
              <a:defRPr sz="1200"/>
            </a:lvl1pPr>
          </a:lstStyle>
          <a:p>
            <a:fld id="{DE85D999-CA8C-4309-B4EF-9B974A836CAD}" type="datetimeFigureOut">
              <a:rPr lang="en-US" smtClean="0"/>
              <a:pPr/>
              <a:t>5/6/2017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3177" tIns="46589" rIns="93177" bIns="46589" rtlCol="0" anchor="b"/>
          <a:lstStyle>
            <a:lvl1pPr algn="r">
              <a:defRPr sz="1200"/>
            </a:lvl1pPr>
          </a:lstStyle>
          <a:p>
            <a:fld id="{3A4E8CB2-0D7B-4410-8B5C-F75B6C424F8C}" type="slidenum">
              <a:rPr lang="en-US" smtClean="0"/>
              <a:pPr/>
              <a:t>‹#›</a:t>
            </a:fld>
            <a:endParaRPr lang="en-US"/>
          </a:p>
        </p:txBody>
      </p:sp>
    </p:spTree>
    <p:extLst>
      <p:ext uri="{BB962C8B-B14F-4D97-AF65-F5344CB8AC3E}">
        <p14:creationId xmlns:p14="http://schemas.microsoft.com/office/powerpoint/2010/main" val="40623050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9BCA7C45-F3EF-42D1-A96E-BBE098C2F781}" type="datetimeFigureOut">
              <a:rPr lang="en-US" smtClean="0"/>
              <a:pPr/>
              <a:t>5/6/2017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5FB9999-F809-4030-BD0F-52A8644945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BCA7C45-F3EF-42D1-A96E-BBE098C2F781}" type="datetimeFigureOut">
              <a:rPr lang="en-US" smtClean="0"/>
              <a:pPr/>
              <a:t>5/6/2017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B9999-F809-4030-BD0F-52A8644945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BCA7C45-F3EF-42D1-A96E-BBE098C2F781}" type="datetimeFigureOut">
              <a:rPr lang="en-US" smtClean="0"/>
              <a:pPr/>
              <a:t>5/6/2017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B9999-F809-4030-BD0F-52A8644945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9BCA7C45-F3EF-42D1-A96E-BBE098C2F781}" type="datetimeFigureOut">
              <a:rPr lang="en-US" smtClean="0"/>
              <a:pPr/>
              <a:t>5/6/2017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5FB9999-F809-4030-BD0F-52A8644945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9BCA7C45-F3EF-42D1-A96E-BBE098C2F781}" type="datetimeFigureOut">
              <a:rPr lang="en-US" smtClean="0"/>
              <a:pPr/>
              <a:t>5/6/2017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5FB9999-F809-4030-BD0F-52A8644945C2}"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9BCA7C45-F3EF-42D1-A96E-BBE098C2F781}" type="datetimeFigureOut">
              <a:rPr lang="en-US" smtClean="0"/>
              <a:pPr/>
              <a:t>5/6/2017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FB9999-F809-4030-BD0F-52A8644945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9BCA7C45-F3EF-42D1-A96E-BBE098C2F781}" type="datetimeFigureOut">
              <a:rPr lang="en-US" smtClean="0"/>
              <a:pPr/>
              <a:t>5/6/2017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5FB9999-F809-4030-BD0F-52A8644945C2}"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9BCA7C45-F3EF-42D1-A96E-BBE098C2F781}" type="datetimeFigureOut">
              <a:rPr lang="en-US" smtClean="0"/>
              <a:pPr/>
              <a:t>5/6/2017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B9999-F809-4030-BD0F-52A8644945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BCA7C45-F3EF-42D1-A96E-BBE098C2F781}" type="datetimeFigureOut">
              <a:rPr lang="en-US" smtClean="0"/>
              <a:pPr/>
              <a:t>5/6/2017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B9999-F809-4030-BD0F-52A8644945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9BCA7C45-F3EF-42D1-A96E-BBE098C2F781}" type="datetimeFigureOut">
              <a:rPr lang="en-US" smtClean="0"/>
              <a:pPr/>
              <a:t>5/6/2017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B9999-F809-4030-BD0F-52A8644945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9BCA7C45-F3EF-42D1-A96E-BBE098C2F781}" type="datetimeFigureOut">
              <a:rPr lang="en-US" smtClean="0"/>
              <a:pPr/>
              <a:t>5/6/2017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FB9999-F809-4030-BD0F-52A8644945C2}"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BCA7C45-F3EF-42D1-A96E-BBE098C2F781}" type="datetimeFigureOut">
              <a:rPr lang="en-US" smtClean="0"/>
              <a:pPr/>
              <a:t>5/6/2017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5FB9999-F809-4030-BD0F-52A8644945C2}"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compassionmovement.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festivalofthelaity.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anikaanderson@nadadventist.org" TargetMode="External"/><Relationship Id="rId2" Type="http://schemas.openxmlformats.org/officeDocument/2006/relationships/hyperlink" Target="mailto:jalfredjohnson@nadadultministries.org" TargetMode="External"/><Relationship Id="rId1" Type="http://schemas.openxmlformats.org/officeDocument/2006/relationships/slideLayout" Target="../slideLayouts/slideLayout2.xml"/><Relationship Id="rId4" Type="http://schemas.openxmlformats.org/officeDocument/2006/relationships/hyperlink" Target="mailto:cleve.houser@yahoo.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source=images&amp;cd=&amp;cad=rja&amp;uact=8&amp;ved=0ahUKEwjgoYWxt6_KAhVCHT4KHdvtBtIQjRwIBw&amp;url=http://chicago.cbslocal.com/2013/02/11/10-jobs-with-a-high-starting-salary/&amp;psig=AFQjCNFepUIKodorS4uDX05g_R1dEWy_tg&amp;ust=145307121085244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amp;esrc=s&amp;source=images&amp;cd=&amp;cad=rja&amp;uact=8&amp;ved=0ahUKEwi5wIGTuq_KAhUBMj4KHTssCbwQjRwIBw&amp;url=http://issbcblog.org/category/career-services/job-interviews/&amp;psig=AFQjCNH2PlDYlCMSxqpzhoMyGaqdGY5n1Q&amp;ust=1453072174354840"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oprah.com/spirit/Self-Confidence-and-Facial-Reconstruction-Cleft-Palates"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76400"/>
            <a:ext cx="8382000" cy="1524000"/>
          </a:xfrm>
        </p:spPr>
        <p:txBody>
          <a:bodyPr>
            <a:normAutofit/>
          </a:bodyPr>
          <a:lstStyle/>
          <a:p>
            <a:pPr algn="ctr"/>
            <a:r>
              <a:rPr lang="en-US" sz="5400" b="1" i="1" dirty="0">
                <a:latin typeface="Times New Roman" pitchFamily="18" charset="0"/>
                <a:cs typeface="Times New Roman" pitchFamily="18" charset="0"/>
              </a:rPr>
              <a:t>Keep it simple saints</a:t>
            </a:r>
          </a:p>
        </p:txBody>
      </p:sp>
      <p:sp>
        <p:nvSpPr>
          <p:cNvPr id="3" name="Subtitle 2"/>
          <p:cNvSpPr>
            <a:spLocks noGrp="1"/>
          </p:cNvSpPr>
          <p:nvPr>
            <p:ph type="subTitle" idx="1"/>
          </p:nvPr>
        </p:nvSpPr>
        <p:spPr>
          <a:xfrm>
            <a:off x="457200" y="3048000"/>
            <a:ext cx="8077200" cy="2438400"/>
          </a:xfrm>
        </p:spPr>
        <p:txBody>
          <a:bodyPr>
            <a:normAutofit/>
          </a:bodyPr>
          <a:lstStyle/>
          <a:p>
            <a:pPr algn="ctr"/>
            <a:r>
              <a:rPr lang="en-US" sz="4800" b="1" dirty="0"/>
              <a:t>Personal Ministries Leadership Symposium</a:t>
            </a:r>
          </a:p>
          <a:p>
            <a:pPr algn="ctr"/>
            <a:r>
              <a:rPr lang="en-US" dirty="0"/>
              <a:t> </a:t>
            </a:r>
          </a:p>
          <a:p>
            <a:endParaRPr lang="en-US" dirty="0"/>
          </a:p>
        </p:txBody>
      </p:sp>
      <p:sp>
        <p:nvSpPr>
          <p:cNvPr id="4" name="TextBox 3"/>
          <p:cNvSpPr txBox="1"/>
          <p:nvPr/>
        </p:nvSpPr>
        <p:spPr>
          <a:xfrm>
            <a:off x="914400" y="5638800"/>
            <a:ext cx="7239000" cy="646331"/>
          </a:xfrm>
          <a:prstGeom prst="rect">
            <a:avLst/>
          </a:prstGeom>
          <a:noFill/>
        </p:spPr>
        <p:txBody>
          <a:bodyPr wrap="square" rtlCol="0">
            <a:spAutoFit/>
          </a:bodyPr>
          <a:lstStyle/>
          <a:p>
            <a:pPr algn="ctr"/>
            <a:r>
              <a:rPr lang="en-US" dirty="0"/>
              <a:t>J. Alfred Johnson II, NAD Director of Adult Ministries</a:t>
            </a:r>
          </a:p>
          <a:p>
            <a:pPr algn="ctr"/>
            <a:r>
              <a:rPr lang="en-US" dirty="0"/>
              <a:t>Facilitator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fontScale="90000"/>
          </a:bodyPr>
          <a:lstStyle/>
          <a:p>
            <a:r>
              <a:rPr lang="en-US" b="1" dirty="0">
                <a:effectLst/>
                <a:latin typeface="Times New Roman" pitchFamily="18" charset="0"/>
                <a:cs typeface="Times New Roman" pitchFamily="18" charset="0"/>
              </a:rPr>
              <a:t>II </a:t>
            </a:r>
            <a:r>
              <a:rPr lang="en-US" b="1" dirty="0">
                <a:effectLst/>
              </a:rPr>
              <a:t>  </a:t>
            </a:r>
            <a:r>
              <a:rPr lang="en-US" sz="3100" b="1" dirty="0">
                <a:effectLst/>
                <a:latin typeface="Times New Roman" pitchFamily="18" charset="0"/>
                <a:cs typeface="Times New Roman" pitchFamily="18" charset="0"/>
              </a:rPr>
              <a:t>“The Baptism Of The Holy Ghost </a:t>
            </a:r>
            <a:r>
              <a:rPr lang="en-US" sz="3100" b="1" i="1" dirty="0">
                <a:effectLst/>
                <a:latin typeface="Times New Roman" pitchFamily="18" charset="0"/>
                <a:cs typeface="Times New Roman" pitchFamily="18" charset="0"/>
              </a:rPr>
              <a:t>IN and   	On </a:t>
            </a:r>
            <a:r>
              <a:rPr lang="en-US" sz="3100" b="1" dirty="0">
                <a:effectLst/>
                <a:latin typeface="Times New Roman" pitchFamily="18" charset="0"/>
                <a:cs typeface="Times New Roman" pitchFamily="18" charset="0"/>
              </a:rPr>
              <a:t>Us Makes </a:t>
            </a:r>
            <a:r>
              <a:rPr lang="en-US" sz="3100" b="1" i="1" dirty="0">
                <a:effectLst/>
                <a:latin typeface="Times New Roman" pitchFamily="18" charset="0"/>
                <a:cs typeface="Times New Roman" pitchFamily="18" charset="0"/>
              </a:rPr>
              <a:t>ALL </a:t>
            </a:r>
            <a:r>
              <a:rPr lang="en-US" sz="3100" b="1" dirty="0">
                <a:effectLst/>
                <a:latin typeface="Times New Roman" pitchFamily="18" charset="0"/>
                <a:cs typeface="Times New Roman" pitchFamily="18" charset="0"/>
              </a:rPr>
              <a:t>Ministries Go!”</a:t>
            </a:r>
            <a:endParaRPr lang="en-US" sz="3100"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152400" y="1600200"/>
            <a:ext cx="8839200" cy="4479925"/>
          </a:xfrm>
        </p:spPr>
        <p:txBody>
          <a:bodyPr>
            <a:normAutofit/>
          </a:bodyPr>
          <a:lstStyle/>
          <a:p>
            <a:pPr lvl="0">
              <a:buNone/>
            </a:pPr>
            <a:r>
              <a:rPr lang="en-US" b="1" dirty="0">
                <a:latin typeface="Times New Roman" pitchFamily="18" charset="0"/>
                <a:cs typeface="Times New Roman" pitchFamily="18" charset="0"/>
              </a:rPr>
              <a:t>A.  Galatians 5:22, 23 –The Holy Ghost “IN” Us             </a:t>
            </a:r>
          </a:p>
          <a:p>
            <a:pPr lvl="0">
              <a:buNone/>
            </a:pPr>
            <a:r>
              <a:rPr lang="en-US" b="1" i="1" dirty="0">
                <a:latin typeface="Times New Roman" pitchFamily="18" charset="0"/>
                <a:cs typeface="Times New Roman" pitchFamily="18" charset="0"/>
              </a:rPr>
              <a:t>      The Fruit Of The Spirit = “Be Power”!</a:t>
            </a:r>
          </a:p>
          <a:p>
            <a:pPr lvl="0">
              <a:buNone/>
            </a:pPr>
            <a:endParaRPr lang="en-US" sz="1200" dirty="0">
              <a:latin typeface="Times New Roman" pitchFamily="18" charset="0"/>
              <a:cs typeface="Times New Roman" pitchFamily="18" charset="0"/>
            </a:endParaRPr>
          </a:p>
          <a:p>
            <a:pPr lvl="0">
              <a:buNone/>
            </a:pPr>
            <a:r>
              <a:rPr lang="en-US" b="1" dirty="0">
                <a:latin typeface="Times New Roman" pitchFamily="18" charset="0"/>
                <a:cs typeface="Times New Roman" pitchFamily="18" charset="0"/>
              </a:rPr>
              <a:t>B.   Acts 1:8 –  The Holy Ghost “ON/UPON Us”                                                           </a:t>
            </a:r>
          </a:p>
          <a:p>
            <a:pPr lvl="0">
              <a:buNone/>
            </a:pPr>
            <a:r>
              <a:rPr lang="en-US" b="1" dirty="0">
                <a:latin typeface="Times New Roman" pitchFamily="18" charset="0"/>
                <a:cs typeface="Times New Roman" pitchFamily="18" charset="0"/>
              </a:rPr>
              <a:t>      Us = “</a:t>
            </a:r>
            <a:r>
              <a:rPr lang="en-US" b="1" i="1" dirty="0">
                <a:latin typeface="Times New Roman" pitchFamily="18" charset="0"/>
                <a:cs typeface="Times New Roman" pitchFamily="18" charset="0"/>
              </a:rPr>
              <a:t>Do Power”!</a:t>
            </a:r>
            <a:endParaRPr lang="en-US" dirty="0">
              <a:latin typeface="Times New Roman" pitchFamily="18" charset="0"/>
              <a:cs typeface="Times New Roman" pitchFamily="18" charset="0"/>
            </a:endParaRPr>
          </a:p>
          <a:p>
            <a:pPr lvl="0">
              <a:buNone/>
            </a:pPr>
            <a:r>
              <a:rPr lang="en-US" b="1" dirty="0">
                <a:latin typeface="Times New Roman" pitchFamily="18" charset="0"/>
                <a:cs typeface="Times New Roman" pitchFamily="18" charset="0"/>
              </a:rPr>
              <a:t>  		</a:t>
            </a:r>
          </a:p>
          <a:p>
            <a:pPr lvl="0" algn="ctr">
              <a:buNone/>
            </a:pPr>
            <a:r>
              <a:rPr lang="en-US" b="1" dirty="0">
                <a:latin typeface="Times New Roman" pitchFamily="18" charset="0"/>
                <a:cs typeface="Times New Roman" pitchFamily="18" charset="0"/>
              </a:rPr>
              <a:t>When empowered from “On High”, we </a:t>
            </a:r>
          </a:p>
          <a:p>
            <a:pPr lvl="0" algn="ctr">
              <a:buNone/>
            </a:pPr>
            <a:r>
              <a:rPr lang="en-US" b="1" i="1" dirty="0">
                <a:latin typeface="Times New Roman" pitchFamily="18" charset="0"/>
                <a:cs typeface="Times New Roman" pitchFamily="18" charset="0"/>
              </a:rPr>
              <a:t>CANNOT</a:t>
            </a:r>
            <a:r>
              <a:rPr lang="en-US" b="1" dirty="0">
                <a:latin typeface="Times New Roman" pitchFamily="18" charset="0"/>
                <a:cs typeface="Times New Roman" pitchFamily="18" charset="0"/>
              </a:rPr>
              <a:t> – </a:t>
            </a:r>
            <a:r>
              <a:rPr lang="en-US" b="1" i="1" dirty="0">
                <a:latin typeface="Times New Roman" pitchFamily="18" charset="0"/>
                <a:cs typeface="Times New Roman" pitchFamily="18" charset="0"/>
              </a:rPr>
              <a:t>NOT </a:t>
            </a:r>
            <a:r>
              <a:rPr lang="en-US" b="1" dirty="0">
                <a:latin typeface="Times New Roman" pitchFamily="18" charset="0"/>
                <a:cs typeface="Times New Roman" pitchFamily="18" charset="0"/>
              </a:rPr>
              <a:t> thrive!</a:t>
            </a:r>
            <a:endParaRPr lang="en-US" dirty="0">
              <a:latin typeface="Times New Roman" pitchFamily="18" charset="0"/>
              <a:cs typeface="Times New Roman" pitchFamily="18" charset="0"/>
            </a:endParaRP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rmAutofit fontScale="90000"/>
          </a:bodyPr>
          <a:lstStyle/>
          <a:p>
            <a:r>
              <a:rPr lang="en-US" b="1" dirty="0">
                <a:effectLst/>
                <a:latin typeface="Times New Roman" pitchFamily="18" charset="0"/>
                <a:cs typeface="Times New Roman" pitchFamily="18" charset="0"/>
              </a:rPr>
              <a:t>III	“Start With Simple Options That 	Anyone Can “Plug-In” To</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381000" y="1219200"/>
            <a:ext cx="8534400" cy="3657600"/>
          </a:xfrm>
        </p:spPr>
        <p:txBody>
          <a:bodyPr>
            <a:normAutofit fontScale="92500" lnSpcReduction="10000"/>
          </a:bodyPr>
          <a:lstStyle/>
          <a:p>
            <a:pPr>
              <a:buNone/>
            </a:pPr>
            <a:r>
              <a:rPr lang="en-US" b="1" dirty="0">
                <a:latin typeface="Times New Roman" pitchFamily="18" charset="0"/>
                <a:cs typeface="Times New Roman" pitchFamily="18" charset="0"/>
              </a:rPr>
              <a:t>For example:</a:t>
            </a:r>
          </a:p>
          <a:p>
            <a:pPr lvl="0">
              <a:buNone/>
            </a:pPr>
            <a:r>
              <a:rPr lang="en-US" sz="3000" b="1" dirty="0">
                <a:latin typeface="Times New Roman" pitchFamily="18" charset="0"/>
                <a:cs typeface="Times New Roman" pitchFamily="18" charset="0"/>
              </a:rPr>
              <a:t>A.  </a:t>
            </a:r>
            <a:r>
              <a:rPr lang="en-US" sz="3000" i="1" dirty="0">
                <a:latin typeface="Times New Roman" pitchFamily="18" charset="0"/>
                <a:cs typeface="Times New Roman" pitchFamily="18" charset="0"/>
              </a:rPr>
              <a:t>	The Kindness Initiative, </a:t>
            </a:r>
            <a:r>
              <a:rPr lang="en-US" sz="3000" dirty="0">
                <a:latin typeface="Times New Roman" pitchFamily="18" charset="0"/>
                <a:cs typeface="Times New Roman" pitchFamily="18" charset="0"/>
              </a:rPr>
              <a:t>by W.C. Scales, Jr.  – 	100 For One! (Also see festivalofthelaity.com)</a:t>
            </a:r>
          </a:p>
          <a:p>
            <a:pPr lvl="0">
              <a:buNone/>
            </a:pPr>
            <a:endParaRPr lang="en-US" sz="1200"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a:t>
            </a:r>
            <a:r>
              <a:rPr lang="en-US" sz="3000" dirty="0">
                <a:latin typeface="Times New Roman" pitchFamily="18" charset="0"/>
                <a:cs typeface="Times New Roman" pitchFamily="18" charset="0"/>
              </a:rPr>
              <a:t>“If we would humble ourselves before God.  And be kind and courteous, tenderhearted and pitiful (compassionate).  There would be one hundred conversions to the Truth, where now there is only one.”  9T 189</a:t>
            </a:r>
          </a:p>
        </p:txBody>
      </p:sp>
      <p:sp>
        <p:nvSpPr>
          <p:cNvPr id="8194" name="AutoShape 2" descr="data:image/jpeg;base64,/9j/4AAQSkZJRgABAQAAAQABAAD/2wCEAAkGBxQTEhUUExQWFRUXGBcaGRgYGBwYGBcYFxgYFxobHBgYHCggHBolHBcUIjEhJSkrLi4uFx8zODMsNygtLiwBCgoKDg0OGxAQGywkHyUsLCwsLCwsLCwsLCwsLCwsLCwsLCwsLCwsLCwsLCwsLCwsLCwsLCwsLCwsLCwsLCwsLP/AABEIALcBEwMBIgACEQEDEQH/xAAcAAABBQEBAQAAAAAAAAAAAAAFAgMEBgcAAQj/xABCEAABAwIEAgcFBgQFBAMBAAABAgMRACEEBRIxQVEGEyJhcYGRBzKhscEUQlLR4fAjM2KicoKSwvEXJGOyQ4OTFf/EABoBAAIDAQEAAAAAAAAAAAAAAAIDAAEEBQb/xAAqEQACAgICAQMEAgIDAAAAAAAAAQIRAyESMQQTQVEUIjJhcYEF0SMkof/aAAwDAQACEQMRAD8AyxpFPgbUkDlSkpM+FBYdHqEwTUloQN/OvG2+Pf8ACn2kWPnQ2EkcGYjupJR++VTW2rCIjavS1E+UTz2NCwkgUEGZ2+dWjIc4Lh6t09vgT97x76EnCbW4b00rDnce8IIPG3KlySapkqtou+moWNf0qbSDBUr4ASfpSslx/WtyfeTZXjz86j4xOp9P9I+dZKp0w1sc0TV6yVIQw2nbs6j53qnNNSQBxt62rQggAAcAAPQRWjxVtsXlGFMpVf4gx8RTTgIEAkRFzeRytelvtAAlI8YMfpTbDhN5MQJnn4itbYk8Us/hCh3ETHnXv2dJvpj6V6FHiAfA+YtSWkp2EpO8X896Egj7JGxIvN7/ALvegPS54pZUlZtCb2iSsQOcnT/bVoA76z/p/jEqWGwDqSbmbAado53oJ9BRVOyrM4cuL0i29/Ci2AyZZxDehaUdpuFrgJSUwZO9pHGh2VvBBUpUm0BPM240SGaOHYJHlJ+JpblKL10MSRrWHzvMGh/Fw7eJT+PDque/SJ+lS8P08wps5rYVycTF/FMismwmaPIMpVB7pQfUGi6+ka3kFt1WoH8aUr9FkSDTFmQPpmndDH0KwjZStKirUtUEGC4tSzMbHtVKz3GrbQNCdR5eEH9POsuYxWHEAsFCgANbLpbVbjBkekVZssxepsEOOrGogF2CpO1pBMjvmjjkUtIBxoM5dmCftLrq5GtDaUjSbBvrCb95VRxrMmlbOJnlIB9DVW62fI0hYESPQ3kcxvRWUDfa+C4nDISkqTrUpcCQANIEkbWKqyjAtEqEyELeQk98dsjxg1tbSie6R4egkiuewKFxrbSqJIlIsYiQeBiap7JZiOIVK7dx/wBUq/3VZOgeFDmMZSRI1SQdoF/pRfph0bZbZW4lJQEadMRCispTckTAEACad9k2AnEB0/dCgBz7ME+WpPrRxdIpmlYzozhnLlsJPNPZPwqv59kuJaShLGIWtC3EJKHO0JkEGSCYlPdV3qBmF3GE/wBalH/K2r6kUVkoEpzbGNfz8MHB+Jkz56D+dRM46Q4d9tLZUptRdZJS4koslxJVc2iAeNXCgueZa087hwtCVQtRMjcBCrHunTVWSgqjEJIkKSQdiCCDXUIV0SwpP8qPAn866qoh8qHHyoJQJJqxYPJ1KTJueSYt5E3qv9Gm+0pW5At4mro04UIJSTY9pWnsg8e1Fqz5JVpGvHFNWwCtuNjImJ5cwRwNS2O8jby/5rsHh1OLeJ91ShpNjJi5Efu1Sfs2kxUTKlGhxkW7rx++FPoZ1KgD08qQwOceVFcPhyRNyDtFqtkSB6sPbnHEU22iDtvRo4NQCrb/AL9aZdYuO6lzDihjKWYcJFpEKHMcD5H506BLy+6BXMuaXAaXgkdpZ5qPwpOTastx4thTKWZeRO2qfS/0q6hYImd6rnRtmXCfwpPqbfnVi6kREQN/Pen+PqOzPk2xp9jVxI/4jbzpITECZ8eNOBs8Fz4gH8q6DxinsXRHWgKmUpVyjf8A586SkpHFQEneadWlPECmMa8hlCnVqKUIEqMzYd30oScWSBWUZglT77q/uhSiT3ajEd8RUz/qO4p3+UENExG64NtRP4hvAtwpvMMcn7OlLcpTA33P+Lvqaf8AQVOOgQhvUbWAqayiO/xqBhVwKKMNlSayzns0RhokMwakdR6VDw7agYNT0K4UDv2GJfIhhyCUqMRsTxFXjIgQwiDYyeYuo1RHVdsHvA9bfvwrQsvQkNIRySkW32mm4u7M+VexKJFiTBmJjc/lS0oHPy+dJ095+deFQF1Eb77VosRQvqbRM+NLk9/iK9Br0KorIVf2l4n/ALRCfxOp/tCj8wKa9mGPQwpSnlQlSYTuQk6hO20wPSoftUf7DCZiVLV6AD60Oy5ENo/wj4ilZMrgg4xs3LC41twShaVeBBqBnLhCklJIUAY8z+lZKHlAyCQeYMGrlkOLUWUlxalFRVBUZsDESfOix5uboqUeIewObuBIC0gq4kWm9enN0F1ClApCUrF73UU39AfWomrlTKzvbvne/cKeAWZOZNn7wrqqKnwTYp85B9K8qEs+e+id9Y8D6GrD0gxgDd7I0+6FQFG1oG9U7Auqw717cD4HjVozbBpeaTo94EEHhWbIvuT9jZD8aCmUuQ2klGi1hypOIMqp5sdkA7wJNc012qT7jatC8CxG96NsKNRsKzU5DcVUpsJQQ+H7UPxRm9T4HOgmbJcF0q9KHlZfGiK+urcx0WeDSXRpIUJjUAreDY99VDo2rrn0IImFDUOYTc/L41quCw5JSSSRHunZPdFaMeHmqZmzZK6Gei2WpQlfXEpJIgC9hJ4d5+FHV4Fv7qyJ5g/lSMMzBNKflN4JTx7q1Q8dKNIyvK7I+KwiBs4D42ieZ5UkZeojsKQuOSr1MVGkkbRzrMc0zQl1d9iR6UGSHBFqdl2cQpJhSYPrVC9q2MUlhDSBHWElR2gIgj4kegpv7YeZ/fjQHPUHFaYUeyYKj7sEiQDxIgm1J2w40mCsgyvs9a57oPZB4njPcKk5m7qgJ2+FJzjFkjS3ZCBAHICoLL7io6uLDYiZqpP2QxK3bJuCbMijuWNSY5VGyHS+NtLg95NH8twBC5rLPujXjSqwlgcvCuFpua7MsrCQVAWFGctIi9qjZs7vyHCi1GJNydFEQSVx3iPWtNA0xJEco8qpeGy9JcSRxWKt+JgqEgmBNp4nu8KPHTM2VUx0cLbcja/dSl6TAPHYGorZjYqJ3I3mB3+VSdOx+FM2JpPsfCq9CqinFJBgmORtB5+lOhdHZXEo3tFGvE4ZG9j/AHKH0Sa9SYF027vyNedJDrzJsfgbn4K/MVMKazZ3uhsFohFaeceNqu+BSEMNhURA9Tf61UgzJA5kfOKt2LbCkBMiIiDaREUXjLbYOXoUHUjjF7cJnaaX1hi/xoXleXaFLX2QVG5BJkD4C9EFKInjHP8AOtTERm6+5ClKPIeorqa64cvkfjXVCWjEcZhkOI7ab8DxFRcsdW2rTMo79x4VMWbVHQi9KfVG1BtlyTNTkqvQvC0UYTSmNCuCVU93ahmGMUSRelyYxAPNMepoaoJTxA3pt3HJWiUmQRT/AEhw2pBAp/2f9HU9df3Up1FG6SoWHz86PFBT17gZZuFv2Gei+XLZcU8oQSAYP4Sfmd/AVqmEGx5iq1max1zrsWbhKE/jdPZTPcCdu41YcImEjVcpF+/v+VdiMFFUcmUnJ2FEClHw9aQF1xX3VZQDzPF9RrTaIJHdassefuVHiZ9avvTl8hQEbiLVnGOcgm5igzxtIvGxYc6xQQmb7+HHamcydh0pFkNpCUgbSSSo/BIqTkwAQV8VH4TFCc4cha/Gs3Ctjk7Oypkr1WmQY86jZOyWX9DoKeUgn5cKP9GEbGjWeqb0yoDVzIFYnPbTN6hpNFWzJ8MYpLzJsqyhwJG9aHgcQlaQdpAqsM5MnEBKSCVEg34d/pU/NXvsgCUdoi2/Ggb5UkFFcbZZXOyAeFB8c8VW9O+obHSJ/SNeGUpJ2KCCI9aLZBgFYtpbyAWoUUgOSNtymAfCaixTkVLLGKGsub/ioHI38rmj62b2JFvz/OoWAyN9pxKlI1IE9pBCxcf03ooru/WmQTSMknbI4aJ3PoI+p5Utw9/6+tLIqO+eYtzt572jamge544gbKAvuYIP7tXrICbAETz/AEpIsbeQBP5xyrxoq4kfpUsm2VN0asyeP4EJHqE/kaJqRQ7LiDicWr/yBPpP50VNIyfkMh0IwyO2nx+V6Mr8eMXE8Y8OdD8AjteAP7vU7T+7jgY233o8SpF3sdQqI39PE+JFqfQq3f8AWmEIv9duXnwr1UG0XHKnoCVMeKB+wK8pINe1YrRiDiqbQu9Ixi4E0wy7NLrRrvYZwy6LYVygDC6JYd2lSGxVlgaXtU9t61A2n9qeViIpL2NWiVjlTAox0QUW8QkH76Snz3Hyqqfa1A6h8eHrarL0Dl95TiyCG9gBEkgi9zt3Vo8fHPknERmnHi0wklnrcaGxdtlRWvvWZj0n4mjmLxOh2OCin8vSQPWmMiZ0vYsncufA9ofvuqLnzh/gHi462ny1g/JNdlI5RaHFRHpSyKjY1cBJ7/nUg7UBdlS6YNyQf3MVmOZXJvtbz51rHSsS1PfWU5t9/wA6HJ0XAloGlodw+goFnCpUTzCf38KP4gdiKr2ZkAgHiPkf1pclqhkOwjlGOCU2jVBIBO5G1R8jx32h4/aFalzCUmwT4Damcuytakda2e0gwtJvI5jvojhMnbccDiT1LqTe0pUNtuBtvXPlFbOglKkzQcBhQw2Vx2lAhPgN6DZ/ky32gUq0m8/CPQipTeYK0BKjJTY1ORhSUBx4lprfkpV+A3ja8eE0vHinKX2hTyQjH7iH0WyZ9zsulISiAVjbyH4jWhYdASAlOw2An60DytKlL0JSEItbcpEWCgLJUZkySdpirOywE95511YYljX7OZkyPI7IjWSMqkgKbXxKFET3xt8KG5dgH1LehxK+rXo/iInUAAdwbbxtVjRYjxqH0cV/BW5+N11flqIHwSKVkxxsKLdFczTHNskh5tCeGpp4C/LQuBNCXM2aX2mnDAMfxQlO/JSSJ2qp+0/EaltAntKLjhm1p0pH/tQPEIU3hmXU7FJ1HkpK7WPdNKeL7E/kJZPua+DQ3M0RbUWyCfuupvF/H400ekjCVkK1jy1J+FZ85jxvobV966BI47gcKsSWw4ZU2gSBBEiSZgiwnagUa7YVt9Csrxf8dwAag8+NJj8RANp5FNaLiehavuOA9xBT+dZ70LY14vCj/wAmr/SQr/bW7CmenF9i1Nmfpyd5kkrTbaZBB86dTMbR3f8AFWvP/wCSRxUUJHipQH1pD2RtnaU/EfGosaXRbk2VZtuBvNMvsieM9xg0dx2UltJVqBA34H0oa5gHU+8lUTxuI376jiTkyB9m/qX6/pXVODZ4xXUPEv1JfJh+cYFSJSobzB4HkRVdwb3A8K1DPcEAbj+Esx3trOyhyFZ7mWRrbU4oX0HtRyJgHzketLhJPTN3lYfRkn7MmYddTELoJg8RRrCib0MkDGROZdNKdxJnYwKYRMgAEngBU7CpdCieqXCbqIEgDjJG1SEG/Yk8n7GG5WYTqVvYCflVu9mS9K3e8J+tWLo9j23UDspCiIMADVbnxtQXoiwG8ViUcEq0+QJj4V08OLgjn5MvNltxA0IcUP8A5FJ9DahOZQvFYNkGyCtahy0AfnViU2FJ07gi3zFV/o5gkKzHFLJV1mlCU37JUEJKzHMgoHlTrpWxNNsN49yVtI5kn0gfnRB33aA5g/pxbQP4D66iPyo8b1TXRF7gjNsH1rZTztWc590aeQCrSVJJO0mtPxYIp5KgRp7qFqy06MYxjgTY8eAE1WM+XqIGkpUm97Ezfb41vD2CQp5PZTAkGw4X/Osb6U4hOIx7ykXHWaQeHZARbyE1bgpMJSpHnQ3PPs69LiJSeY8q0fLsnZxy+saAOnslar6OIEA778POnujuSILaUrSFCI7zaDfhE7j6U9keT/8A87FS2sqaxIUkIPvJW2NaT3i6hO/aFJl4kU7s0Q86ajxpDmWZG0066oyppiJUr7zgGpUDkNQEc6W8lb7gUTpVOqTcNJ2SY2K7EJHPUeAohmoH8NgHclazzAMknxUZ/wAtV1OYl9zQ3KhqMIQdIUNtbjnBIEAAXIHrpjFJaRjcm3tlwwakITpRsNzMmTuVKNgeJk0QQ4Ve7Yc/ynfxodl+DCAAqFEbAABCT/SkfM3owmlyDQ08vSkq/CCfQE/SonRF9D2DQkAwlOhU2vEkgjnM+dQul+ZpZwyxPacBbSBuVEGfQSaVlufYRtpQZOlUSEFJSVKCQkcIkkCs+RqxsUygdNcrwq3ndTpSoAJTqbK0pAJElSCVCSFEdnjVMxGttCmCoKRcC8kSNYIHgb29KPZlidbrnG8FR3hJSkeRgn/NVUxClawZIP4u79ilt/b/AATi1LZ6y0pUq6tRsATwHCb+FHcHiQkICQiySDqJBnnfuPdc0HwbobW4CvVrR32KTPrvUj7aFdXAHb3hRI2iCD5fChW+wnrovHszYnHN/wBDaleoj/eK2MVjPs7bxJedXhuqlCEpUHJggxYadjKa0IZ5i2/52CUR+JlYX/bvTAApnAnqU83m/wC0lf8AtohVSe6WYdbzQUVN6CoqDiCCDpIHPmb1ZcNj23LoWlXgoGrLGM7u2E/iW2n1WKIVAzK6mU83Qf8ASlSvmBU+qIILKfwj0FeU5XVZDJH8MFoKFXCgRVc0lKihR0rEDUdlpBlOqdtt6tVBuk2HlAcAumx8D+Vc+j1GXHHIqmtGXZ8h5Dyusa0bxAsoDY6tiaO9EsrXiE6tQQmSATeY3ij7uKlhQ3FtxMcSRysKEZdixGlEQPukWSO/hvetOPjL8jh+VB4Z8Yuy85X0VaTdThXPIxPny8KsiMIAgISkJSOAsKzXBvpZJJKlKngpQHgBMD0o/h+k8+4pST+FaStJ8xcVrxuFVFmGfJ7YVbwHV4pspBCSSTFgVbVMfb+y4ovxLT0JcMe4vYK/wnY99N4TPWlaVOlKCNjqJ+BAPwqwgpWngpJHiCDvWiLoU0AelGI+y4db7HZXKYj3CVKAkp2ne9A+jmdIQVuuLHXKUldtiqBKbbSJFVzpZ0hQ+hWGw69LIV94m5SbRN9M7eVVXKnlIeQl6Upm6tx5KrLk8ruMTRiwXtvZtHSXGoW8060ZSUG4iJBkjmD41YcBiJSDWesqQq6CACLEbbcas2R5jcNqGlQE9yo5flUw+TGceMuy8vjuDuPRYH+/hUVtzsk8acxa+zVf6SZ4nBYcuGCo2Qn8Sjz7gLmtKM4A6d58pJGEZVDiwS6sfcQRJE8CRv3HvqmZNhNJLgtMIa7hMFX699KwmBccOt0krdOtwncjePl8uFS+uCn2kiyQtCRyjVT4QrsByNhy3CJbAQnZI0gnjEyTzJOo+dO6UlfWH7oISe43UfAwPSouNzBttJU4oIT37kcbd/1qtY/pkFdhhpbijskWnyEwKWotuyNndM8wARo1aXMR/DTESGk3Wb87J8VV3RtxKBoSnRt/UtXeY/4oex0TcxLwxONVLkANtI9xpI2E/eNyfE8ateCy9LIiyRyAv6UTaqiBnBTyjxP5VM0E7kx3W/WmcIeyCJvzqTJpDGIrnTF9KUNRGtLiVoBvGmbkcr/GhiOlxIh3DtOb9pJKVbzxn51B6ZPH7UoGfdTHcCJ+c0DLtcbPnl6jo2QguKsl50zhHWldWH2XCLSlK0yLi6SDHfVNxmEWFakjWdUxI8zBj0qy66SqDvS/qZe5fBFXfwa+yVgjXOm4TqgweFr+tNMYZGqIAOoDnxvtFWhTSeXpagWfwgp0gDczAB3A3AniafizNviDOPuG+jfTVWCQ6lpAW46odpXupCdVoF1G/dT/AP1Ox8yXEeHVpj8/jVQwjOo2t305iMrUbpv86080tMXwbWjQ+j3T5tzEhzGoSCW+rC0jsCVAytKiSOUitJcyPCugK6tBkSFJtIPEEV81FpSSJBFbJ7HM8LjTmHWZLUKQT+BRMjyP/tTP4A2uw09ki04pCG3nUI6tSxfVpUCEwJ4EKowxh8Uk3ebWOGpBCvPSQKazTGqS9DSElYRJKp91Strd6aifb8YZjqEwJulSvL3xVJFOSTolHMsULfZQY4pcEHvEia6sixXtexqVqToYsSPdVwMfjrqd9NMV9REsCVmkvJDiVI4kEUPxGP4JqXljZnUdzXIs9o0vYAYnLFHCrSAQ5ClJ8RbT5iaE9HmQWik7mZPM/pWgPtatrEVTc+yjq1dY2dIJuLwFbx53NPjLVHJ87x3fqL+zwOnVCkpSpO9veH4hRJI0xBkG/wC/yoMcQHk6TKXBtPHwP3qjlS4gm4mO6rSOalZY2nkgyEieZufWoWd9KVtDQ1Gsi5JOlKeZAO/IUIaxiuNVR3FFayTckmr+75D9Maed0njFWTom6lSjqII5Gq11t7/pR7o7lbbqiZ0EbEGPhsaGS1sdFbLQvAkSvCkJULlB9xY7gNjVgyDWoB19Km0gQkgj3+UibgA2NVoMPs3jrUj7yNwO9P5Uf6NYlOJcidIABMC5VskRz40mN3oYy2N5h/ADjvZATqUTYDTv8qybMsxXmOM1GzafdSdggbT3m0/pT3TjpKp3/t0HsJPatGtQMRHAAj1pvo6xobKuK7/5eH1PpXewx5UcbJSbonY10ISY3Vx4mhWBxKUPIcWJSghRHOLgeZp3Gv6ldwodmSoR3k/rWqXyKRJzvOV4hfWLUdXdsO4DgBV89krCVNOuKErKtM8QByrJCq1q2f2XshGFANiZUfO9ZZZLQUY0WfGYkosLE2FNsMFQk8acW1qXqO2w8Kk4a6u4f8D60FjSY2mAByp0ikIpaqEhmHTFwqxblpA0pEHkOUcyaBF2N9Q8vyNFs5e1vuq5rV84FDVCvO5ZXNv9nQjpJDX2hP4h52+dc9ikoTqUoAc5/KvFCgWaYkhR0D3QQoxsSNgee1XjXJ0Uwjhc+ZcVpSq/CRAPnTGOb618ItCBKuYBvfhVJx5+8BFXPI30qa1iTqSlJJ3OgAE+M1tjjUPuQCd6Yl7EoBgAhPMCw8TRHAp2MyDUFeAWFhxCux94d3ntXYAlOsiwHpPdQyaex0U0FMesRVj9j+GV9qfdiEJaAPipUgeiTWfjHqWDeLxdJ38a0rolhcdhsEXEoR1bgLhn3gkpgHcHYT507HFpic8lVhfHdJkpdU6kXUlKYUDAAk8OMmheM6bWjQj+4fWorzkkA7eltt+FC87AbF0kGJjUF+FwK1cq0crnKTKS9kiSonrk3JPu8/8ANXUt3P0gnsn0rqP6iYXpSLTll7GrRh0QBQBtGk0Xw+IrkI9uk0hDz5Q6BwVXmc4API06ikmCCOBG1uVSMQ0Fi4/Q14+SEpoky8lZI8WZ1meHdaJS+kgDZaRKVCbESLeoplGJIF5PInf/AJrQXFBSghQlJSqQdiDAobi8maIP3Ei88LePCnRyI5GXwZxdx2VFtck2iTVVKClaxyWoehIq9dFsMyXAHHUgE/eOkR4nzpnphmaMC8kMNNL64KdWXAVg6lGAACAIg+taIQuNs58slOiqdVewBqzdH8GkJ7RW25y2jxSqq4vpa7MttYdlX4m2QFDwUqSPKg6sY6pZXrWVkyVSSSeZNBLFfTCWeu0bE0t5sdkpc22MH0V+dJZzn7E8ziHUlBUqYj3myO0qBvHZjzrL2s6xYsFL/wBM/SmcdjcS6rU4XFkCBIMADkIgDwoIYGnbCnnTVIv3tDwbasyKmSktPpQ6Ckggah29ttiYPOvHnYTAty7hwqtdHQQ2XFQJkDuAMk+Z+Rp3FZw2OJV/h29dq7Hj1GFs5s1cqQSUqhebuiQk8BJ8TRjB5U9icL17C0JvGhU6hcgSQCBMVVsywj7StLzawo8YkK8CLHyqs+RcaRcI72SsHhnHXAhIKRuo8k+Nbn0XwXVsJ3BUBY8LVVPZZlYfTD1yhIJAtE+6DG5AHGtGOEANgQAbXpEY0thv9C9QG/hUnBosTG9REskEbHxMfSpZxZTGpJA5i4+F6umQlJFR8xf0NrX+FKlegn506HBVe6a45SWC0hJUtyBbgmZM8zwjvpWWXGLYUVboz9a+dMqXTatUxpVvextSc0YdaIT1alE7QCE25k2HnXn1CTNzkjiuqtnitKrGe0SfGvXM8OoyocRpSbf6ooZjcTqVJTt3+XmK2YfHknbEyyb0R1lTqgkAkk1ZGWFYdtKDzUR5mgDOM0zoGk8TufjTmLzYuBPApEeNaXCXXsVGW7LUcfLZSD2iK8ZxKdBTpKZ2uDPjxqu5e9qIkBQG4NleVTswxiRGmU72Pjbc2pPp1o0872GcLh0KdQCANSkhR5Cbk+Amtqz/ADlg4JwMuIPZSkAG8FSU7b7V88MY3tJVIsdp34X9aKs9KkNr0uoVpsZBJvyIIHzNPxWuzH5Em1pF0w5CydSilN76Sr4C/On+mKUByUkKGlNxEdlISflsedQsj6SsuqCkKQoJgkEe6DaSi230pn215ldkpO4IBJgGIJsT30x9mGEL0zL8cR1ioIia6gy3SSTXVdGyjbk0805BimEKtSVG81zj14aw5pzEo1Jgb0NTmCEJkm/LjSGsa657qdKeZ3qroGVDeD1ypTg0mYA/pGx8Tc+dVbpPmxW4WgYQmyo+8d7916vjGFn3yVVROnWQKbcLrCCpBGpYF9J4mmx2ZvKlL09AJTgphYSeVCF4014MQedMUGcZtMIKwSD91P78KtOX9MVtJSjqGSlIAAAKbDbnVMRiO+nQ4aJTnHoFwizQB7Qdv+1T/wDpv/ZTifaBO+FTG0daRPjCNqzhbxqP15nemevkYHpQ+DVW+kOCdTofwTaUgWCEpIH9oIrst6P5e8rsobM30JT2h3SuPhNZnh8QedE8K+s8ai8iS/LZUsMX1o2zKMAwygYVCG2kGZTrBWQeO8zN5NQjlxblDg1iSJI7II7vCKzNhBJkklR4zefGrDl+JW2CVOuKnmokeho4+ZHqgfpn2maf0ZwDTIV1aQkrMqjjyom4JJrOsuzpxABS8RGwVBB+FaFh3utbQ4Lakg+opuPNHI3QE8UoLYoJBsRSSwR7ivI3FKCqVrpgsj43GpabU47CEIBUpRPZAHH9Ko6ekWExClq+1+8QQhQEIsBAKfrVb9s/S7Wr7CyrspIL5HFQ2b8tz3wOBrJ9FKy4+aphxnxPoXCZbhiZCm1TxQrSfTjVW9oObIbR9mZcKlH+ZuSlPBJMbq+XjWYZeVA2WpIHIkfCakrMSSZJuSeNIjiUGHz5IivtjlTSXSBHfenluTTKwDejBFKHKo7gp4GwNNrqFjOsg2JFct5R3JPiaWtMU0avRNjiHSKe+1qte3LcfGolek1VEC2UZipl5LqIEWUnmk7j991aT03w7mYracQpRQltGlBAjXp7ZBF4PZ9DWQocIIIMEVpGQ9O9YQ24otqiCskkKjlyJoJX2iuNuxlHsxdIkuoSeIgW/uFdV3aYxCgFANJBuAuSoDv7+PnXlByfyH/ZXXc4Qi06jyFeMl53/wAafjSssypKBzPM0aZSAKyUz00VKXY3gctSi+55mirRqKhc04kx4VDQkkEQsATXjDeqSq8/Ko7KtccqmpVUAkjKulfQRxDi3GhqbUSoRHZkzGmq5hMsCxpMoIMXG5P1ttW+m4g1V+kPR7Dq/iKATB32p8crRx/I8Xj90TIsflbrJ7QkcFDY03hQVW1IT/jUE/OrnnaFtoPVkKBgSL28OB8KHZagKMLZCx/UO8Cx486YpJrZgkmnoiYLo6pwj+MyJ5L1H0t86tGE9mrJEuYtc/0NCPUrNcckwZE6VJ7kqV8tqjqy5CT/AAlOpH+O/wABTFxWwNvQHzro+MNiC2lfWIASQojSTPApkxHxp/DM7UQcw0mTJPEm5Pmadw+Xz3VmybHwHMI1RFKbUjDMRaiDWGms/uP9hnAOJEhdx8jVu6JYooLgGotjTY30k6th5VWzhLRA2qHlGbuBTq8OkKIBSU7jSIBMSJIuRfnWnFNKaYjJFuDRqzOJbX7qvHnVU9pXSz7Bhh1f853UlvkmANSyOMahHeRSOjeYpQ1JSta1XO3HlJsKB9MehGJzJ0PfaGUICYbbKV9kTJkiZUTue4cq3vImtGPi12YwpwkkkklRkk3JJuSTzmkpNaOv2M477jmGX/8AYpPzRTeX+z3EYV8HGIQEpunSoLClD5Ab3pGbyPSg5y6QUMfOXFFORhymAUqTxuCJ8JFxXiz+4mtlQ6Fwl0BxvihYC0x4KkDyrOfaTlgwuOW2ynS0pKHG0jZIUIIH+ZKqweJ/ko+TPhVOrH5vFeJXeitKPdTBNjT6VR71zy4edMOuDiBXRQgRh1SKkYRsKWkG96YajlA5zRHKEAupj407BDnlin1YrNLjjbRBzNAS6tKdgYHpUQ1IxipWs81H50xpJPjt30OWubrq2HD8VYmlRY+X6/SrVknRIqhT5KR+Ab+Z4eAoyzgMI37zQJmBrGomTAI1cN/Ss0s0VodHFKRnFLQa03OOirC0rCEpQr3gpIiOG22ms5xuDW0tSFiFA+R5Edxq4ZFPoksbj2FsJ0txjSEtoeISkQBCTA8SJr2gdeUdAGy4V21PLfrq6sTPVIXhzNSEq1mBsK6uoBi6JyVQIFPNLrq6oCSUqqr9K8bJDQ8T9K6uovYxeW2oABDdO9XXV1Wmzm0hSUcKeTh66uok2DSHEMCpDbYrq6lyew4Iew6bj991T0kAEzAG5rq6hlpBoiYtStClJMSIQDxJ4kxahXQ7KXWlJDN1L1g6iALAn6WtXV1dTHgh9HzrfI5+bLOPlcU9cQ1hM4WH/wCOrs6tJASIBSmCkpE3kTIkX4VasHm7Ngkm+w0m3r517XVyvMTx+VjjB0nQzHBRxTl27vYQTi01U+kGfNOuKZGrrGiNxYgpBsfMcq6urR5yTwSX6NHi4o3yIOEQVKAG5oR7V8A6vqloCVBhspWqYVuDsbEC/feva6uB/i1/2G/hD/Mf/GZUpdNATc11dXqkcoXrm37ird7OHcEC+cYknsHq41bgE7oMjh3V1dRJtNNAySapgLJcH16oJCQACSAJ8qtmFwjLH8psavxqur1O3lXV1Y8s3yo04kqJaCoCSajuQ4oJcQCYJB5GYkHcGa6upDNCEozJ1MlYGlKSCQb0HzHE4Vzqy8lalLFloMFITaCDYiva6mwgpfr+Bc5Ugsl5oCEqhI2Gk2HlXV1dWVp/L/8AP9GlRXw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196" name="AutoShape 4" descr="data:image/jpeg;base64,/9j/4AAQSkZJRgABAQAAAQABAAD/2wCEAAkGBxQTEhUUExQWFRUXGBcaGRgYGBwYGBcYFxgYFxobHBgYHCggHBolHBcUIjEhJSkrLi4uFx8zODMsNygtLiwBCgoKDg0OGxAQGywkHyUsLCwsLCwsLCwsLCwsLCwsLCwsLCwsLCwsLCwsLCwsLCwsLCwsLCwsLCwsLCwsLCwsLP/AABEIALcBEwMBIgACEQEDEQH/xAAcAAABBQEBAQAAAAAAAAAAAAAFAgMEBgcAAQj/xABCEAABAwIEAgcFBgQFBAMBAAABAgMRACEEBRIxQVEGEyJhcYGRBzKhscEUQlLR4fAjM2KicoKSwvEXJGOyQ4OTFf/EABoBAAIDAQEAAAAAAAAAAAAAAAIDAAEEBQb/xAAqEQACAgICAQMEAgIDAAAAAAAAAQIRAyESMQQTQVEUIjJhcYEF0SMkof/aAAwDAQACEQMRAD8AyxpFPgbUkDlSkpM+FBYdHqEwTUloQN/OvG2+Pf8ACn2kWPnQ2EkcGYjupJR++VTW2rCIjavS1E+UTz2NCwkgUEGZ2+dWjIc4Lh6t09vgT97x76EnCbW4b00rDnce8IIPG3KlySapkqtou+moWNf0qbSDBUr4ASfpSslx/WtyfeTZXjz86j4xOp9P9I+dZKp0w1sc0TV6yVIQw2nbs6j53qnNNSQBxt62rQggAAcAAPQRWjxVtsXlGFMpVf4gx8RTTgIEAkRFzeRytelvtAAlI8YMfpTbDhN5MQJnn4itbYk8Us/hCh3ETHnXv2dJvpj6V6FHiAfA+YtSWkp2EpO8X896Egj7JGxIvN7/ALvegPS54pZUlZtCb2iSsQOcnT/bVoA76z/p/jEqWGwDqSbmbAado53oJ9BRVOyrM4cuL0i29/Ci2AyZZxDehaUdpuFrgJSUwZO9pHGh2VvBBUpUm0BPM240SGaOHYJHlJ+JpblKL10MSRrWHzvMGh/Fw7eJT+PDque/SJ+lS8P08wps5rYVycTF/FMismwmaPIMpVB7pQfUGi6+ka3kFt1WoH8aUr9FkSDTFmQPpmndDH0KwjZStKirUtUEGC4tSzMbHtVKz3GrbQNCdR5eEH9POsuYxWHEAsFCgANbLpbVbjBkekVZssxepsEOOrGogF2CpO1pBMjvmjjkUtIBxoM5dmCftLrq5GtDaUjSbBvrCb95VRxrMmlbOJnlIB9DVW62fI0hYESPQ3kcxvRWUDfa+C4nDISkqTrUpcCQANIEkbWKqyjAtEqEyELeQk98dsjxg1tbSie6R4egkiuewKFxrbSqJIlIsYiQeBiap7JZiOIVK7dx/wBUq/3VZOgeFDmMZSRI1SQdoF/pRfph0bZbZW4lJQEadMRCispTckTAEACad9k2AnEB0/dCgBz7ME+WpPrRxdIpmlYzozhnLlsJPNPZPwqv59kuJaShLGIWtC3EJKHO0JkEGSCYlPdV3qBmF3GE/wBalH/K2r6kUVkoEpzbGNfz8MHB+Jkz56D+dRM46Q4d9tLZUptRdZJS4koslxJVc2iAeNXCgueZa087hwtCVQtRMjcBCrHunTVWSgqjEJIkKSQdiCCDXUIV0SwpP8qPAn866qoh8qHHyoJQJJqxYPJ1KTJueSYt5E3qv9Gm+0pW5At4mro04UIJSTY9pWnsg8e1Fqz5JVpGvHFNWwCtuNjImJ5cwRwNS2O8jby/5rsHh1OLeJ91ShpNjJi5Efu1Sfs2kxUTKlGhxkW7rx++FPoZ1KgD08qQwOceVFcPhyRNyDtFqtkSB6sPbnHEU22iDtvRo4NQCrb/AL9aZdYuO6lzDihjKWYcJFpEKHMcD5H506BLy+6BXMuaXAaXgkdpZ5qPwpOTastx4thTKWZeRO2qfS/0q6hYImd6rnRtmXCfwpPqbfnVi6kREQN/Pen+PqOzPk2xp9jVxI/4jbzpITECZ8eNOBs8Fz4gH8q6DxinsXRHWgKmUpVyjf8A586SkpHFQEneadWlPECmMa8hlCnVqKUIEqMzYd30oScWSBWUZglT77q/uhSiT3ajEd8RUz/qO4p3+UENExG64NtRP4hvAtwpvMMcn7OlLcpTA33P+Lvqaf8AQVOOgQhvUbWAqayiO/xqBhVwKKMNlSayzns0RhokMwakdR6VDw7agYNT0K4UDv2GJfIhhyCUqMRsTxFXjIgQwiDYyeYuo1RHVdsHvA9bfvwrQsvQkNIRySkW32mm4u7M+VexKJFiTBmJjc/lS0oHPy+dJ095+deFQF1Eb77VosRQvqbRM+NLk9/iK9Br0KorIVf2l4n/ALRCfxOp/tCj8wKa9mGPQwpSnlQlSYTuQk6hO20wPSoftUf7DCZiVLV6AD60Oy5ENo/wj4ilZMrgg4xs3LC41twShaVeBBqBnLhCklJIUAY8z+lZKHlAyCQeYMGrlkOLUWUlxalFRVBUZsDESfOix5uboqUeIewObuBIC0gq4kWm9enN0F1ClApCUrF73UU39AfWomrlTKzvbvne/cKeAWZOZNn7wrqqKnwTYp85B9K8qEs+e+id9Y8D6GrD0gxgDd7I0+6FQFG1oG9U7Auqw717cD4HjVozbBpeaTo94EEHhWbIvuT9jZD8aCmUuQ2klGi1hypOIMqp5sdkA7wJNc012qT7jatC8CxG96NsKNRsKzU5DcVUpsJQQ+H7UPxRm9T4HOgmbJcF0q9KHlZfGiK+urcx0WeDSXRpIUJjUAreDY99VDo2rrn0IImFDUOYTc/L41quCw5JSSSRHunZPdFaMeHmqZmzZK6Gei2WpQlfXEpJIgC9hJ4d5+FHV4Fv7qyJ5g/lSMMzBNKflN4JTx7q1Q8dKNIyvK7I+KwiBs4D42ieZ5UkZeojsKQuOSr1MVGkkbRzrMc0zQl1d9iR6UGSHBFqdl2cQpJhSYPrVC9q2MUlhDSBHWElR2gIgj4kegpv7YeZ/fjQHPUHFaYUeyYKj7sEiQDxIgm1J2w40mCsgyvs9a57oPZB4njPcKk5m7qgJ2+FJzjFkjS3ZCBAHICoLL7io6uLDYiZqpP2QxK3bJuCbMijuWNSY5VGyHS+NtLg95NH8twBC5rLPujXjSqwlgcvCuFpua7MsrCQVAWFGctIi9qjZs7vyHCi1GJNydFEQSVx3iPWtNA0xJEco8qpeGy9JcSRxWKt+JgqEgmBNp4nu8KPHTM2VUx0cLbcja/dSl6TAPHYGorZjYqJ3I3mB3+VSdOx+FM2JpPsfCq9CqinFJBgmORtB5+lOhdHZXEo3tFGvE4ZG9j/AHKH0Sa9SYF027vyNedJDrzJsfgbn4K/MVMKazZ3uhsFohFaeceNqu+BSEMNhURA9Tf61UgzJA5kfOKt2LbCkBMiIiDaREUXjLbYOXoUHUjjF7cJnaaX1hi/xoXleXaFLX2QVG5BJkD4C9EFKInjHP8AOtTERm6+5ClKPIeorqa64cvkfjXVCWjEcZhkOI7ab8DxFRcsdW2rTMo79x4VMWbVHQi9KfVG1BtlyTNTkqvQvC0UYTSmNCuCVU93ahmGMUSRelyYxAPNMepoaoJTxA3pt3HJWiUmQRT/AEhw2pBAp/2f9HU9df3Up1FG6SoWHz86PFBT17gZZuFv2Gei+XLZcU8oQSAYP4Sfmd/AVqmEGx5iq1max1zrsWbhKE/jdPZTPcCdu41YcImEjVcpF+/v+VdiMFFUcmUnJ2FEClHw9aQF1xX3VZQDzPF9RrTaIJHdassefuVHiZ9avvTl8hQEbiLVnGOcgm5igzxtIvGxYc6xQQmb7+HHamcydh0pFkNpCUgbSSSo/BIqTkwAQV8VH4TFCc4cha/Gs3Ctjk7Oypkr1WmQY86jZOyWX9DoKeUgn5cKP9GEbGjWeqb0yoDVzIFYnPbTN6hpNFWzJ8MYpLzJsqyhwJG9aHgcQlaQdpAqsM5MnEBKSCVEg34d/pU/NXvsgCUdoi2/Ggb5UkFFcbZZXOyAeFB8c8VW9O+obHSJ/SNeGUpJ2KCCI9aLZBgFYtpbyAWoUUgOSNtymAfCaixTkVLLGKGsub/ioHI38rmj62b2JFvz/OoWAyN9pxKlI1IE9pBCxcf03ooru/WmQTSMknbI4aJ3PoI+p5Utw9/6+tLIqO+eYtzt572jamge544gbKAvuYIP7tXrICbAETz/AEpIsbeQBP5xyrxoq4kfpUsm2VN0asyeP4EJHqE/kaJqRQ7LiDicWr/yBPpP50VNIyfkMh0IwyO2nx+V6Mr8eMXE8Y8OdD8AjteAP7vU7T+7jgY233o8SpF3sdQqI39PE+JFqfQq3f8AWmEIv9duXnwr1UG0XHKnoCVMeKB+wK8pINe1YrRiDiqbQu9Ixi4E0wy7NLrRrvYZwy6LYVygDC6JYd2lSGxVlgaXtU9t61A2n9qeViIpL2NWiVjlTAox0QUW8QkH76Snz3Hyqqfa1A6h8eHrarL0Dl95TiyCG9gBEkgi9zt3Vo8fHPknERmnHi0wklnrcaGxdtlRWvvWZj0n4mjmLxOh2OCin8vSQPWmMiZ0vYsncufA9ofvuqLnzh/gHi462ny1g/JNdlI5RaHFRHpSyKjY1cBJ7/nUg7UBdlS6YNyQf3MVmOZXJvtbz51rHSsS1PfWU5t9/wA6HJ0XAloGlodw+goFnCpUTzCf38KP4gdiKr2ZkAgHiPkf1pclqhkOwjlGOCU2jVBIBO5G1R8jx32h4/aFalzCUmwT4Damcuytakda2e0gwtJvI5jvojhMnbccDiT1LqTe0pUNtuBtvXPlFbOglKkzQcBhQw2Vx2lAhPgN6DZ/ky32gUq0m8/CPQipTeYK0BKjJTY1ORhSUBx4lprfkpV+A3ja8eE0vHinKX2hTyQjH7iH0WyZ9zsulISiAVjbyH4jWhYdASAlOw2An60DytKlL0JSEItbcpEWCgLJUZkySdpirOywE95511YYljX7OZkyPI7IjWSMqkgKbXxKFET3xt8KG5dgH1LehxK+rXo/iInUAAdwbbxtVjRYjxqH0cV/BW5+N11flqIHwSKVkxxsKLdFczTHNskh5tCeGpp4C/LQuBNCXM2aX2mnDAMfxQlO/JSSJ2qp+0/EaltAntKLjhm1p0pH/tQPEIU3hmXU7FJ1HkpK7WPdNKeL7E/kJZPua+DQ3M0RbUWyCfuupvF/H400ekjCVkK1jy1J+FZ85jxvobV966BI47gcKsSWw4ZU2gSBBEiSZgiwnagUa7YVt9Csrxf8dwAag8+NJj8RANp5FNaLiehavuOA9xBT+dZ70LY14vCj/wAmr/SQr/bW7CmenF9i1Nmfpyd5kkrTbaZBB86dTMbR3f8AFWvP/wCSRxUUJHipQH1pD2RtnaU/EfGosaXRbk2VZtuBvNMvsieM9xg0dx2UltJVqBA34H0oa5gHU+8lUTxuI376jiTkyB9m/qX6/pXVODZ4xXUPEv1JfJh+cYFSJSobzB4HkRVdwb3A8K1DPcEAbj+Esx3trOyhyFZ7mWRrbU4oX0HtRyJgHzketLhJPTN3lYfRkn7MmYddTELoJg8RRrCib0MkDGROZdNKdxJnYwKYRMgAEngBU7CpdCieqXCbqIEgDjJG1SEG/Yk8n7GG5WYTqVvYCflVu9mS9K3e8J+tWLo9j23UDspCiIMADVbnxtQXoiwG8ViUcEq0+QJj4V08OLgjn5MvNltxA0IcUP8A5FJ9DahOZQvFYNkGyCtahy0AfnViU2FJ07gi3zFV/o5gkKzHFLJV1mlCU37JUEJKzHMgoHlTrpWxNNsN49yVtI5kn0gfnRB33aA5g/pxbQP4D66iPyo8b1TXRF7gjNsH1rZTztWc590aeQCrSVJJO0mtPxYIp5KgRp7qFqy06MYxjgTY8eAE1WM+XqIGkpUm97Ezfb41vD2CQp5PZTAkGw4X/Osb6U4hOIx7ykXHWaQeHZARbyE1bgpMJSpHnQ3PPs69LiJSeY8q0fLsnZxy+saAOnslar6OIEA778POnujuSILaUrSFCI7zaDfhE7j6U9keT/8A87FS2sqaxIUkIPvJW2NaT3i6hO/aFJl4kU7s0Q86ajxpDmWZG0066oyppiJUr7zgGpUDkNQEc6W8lb7gUTpVOqTcNJ2SY2K7EJHPUeAohmoH8NgHclazzAMknxUZ/wAtV1OYl9zQ3KhqMIQdIUNtbjnBIEAAXIHrpjFJaRjcm3tlwwakITpRsNzMmTuVKNgeJk0QQ4Ve7Yc/ynfxodl+DCAAqFEbAABCT/SkfM3owmlyDQ08vSkq/CCfQE/SonRF9D2DQkAwlOhU2vEkgjnM+dQul+ZpZwyxPacBbSBuVEGfQSaVlufYRtpQZOlUSEFJSVKCQkcIkkCs+RqxsUygdNcrwq3ndTpSoAJTqbK0pAJElSCVCSFEdnjVMxGttCmCoKRcC8kSNYIHgb29KPZlidbrnG8FR3hJSkeRgn/NVUxClawZIP4u79ilt/b/AATi1LZ6y0pUq6tRsATwHCb+FHcHiQkICQiySDqJBnnfuPdc0HwbobW4CvVrR32KTPrvUj7aFdXAHb3hRI2iCD5fChW+wnrovHszYnHN/wBDaleoj/eK2MVjPs7bxJedXhuqlCEpUHJggxYadjKa0IZ5i2/52CUR+JlYX/bvTAApnAnqU83m/wC0lf8AtohVSe6WYdbzQUVN6CoqDiCCDpIHPmb1ZcNj23LoWlXgoGrLGM7u2E/iW2n1WKIVAzK6mU83Qf8ASlSvmBU+qIILKfwj0FeU5XVZDJH8MFoKFXCgRVc0lKihR0rEDUdlpBlOqdtt6tVBuk2HlAcAumx8D+Vc+j1GXHHIqmtGXZ8h5Dyusa0bxAsoDY6tiaO9EsrXiE6tQQmSATeY3ij7uKlhQ3FtxMcSRysKEZdixGlEQPukWSO/hvetOPjL8jh+VB4Z8Yuy85X0VaTdThXPIxPny8KsiMIAgISkJSOAsKzXBvpZJJKlKngpQHgBMD0o/h+k8+4pST+FaStJ8xcVrxuFVFmGfJ7YVbwHV4pspBCSSTFgVbVMfb+y4ovxLT0JcMe4vYK/wnY99N4TPWlaVOlKCNjqJ+BAPwqwgpWngpJHiCDvWiLoU0AelGI+y4db7HZXKYj3CVKAkp2ne9A+jmdIQVuuLHXKUldtiqBKbbSJFVzpZ0hQ+hWGw69LIV94m5SbRN9M7eVVXKnlIeQl6Upm6tx5KrLk8ruMTRiwXtvZtHSXGoW8060ZSUG4iJBkjmD41YcBiJSDWesqQq6CACLEbbcas2R5jcNqGlQE9yo5flUw+TGceMuy8vjuDuPRYH+/hUVtzsk8acxa+zVf6SZ4nBYcuGCo2Qn8Sjz7gLmtKM4A6d58pJGEZVDiwS6sfcQRJE8CRv3HvqmZNhNJLgtMIa7hMFX699KwmBccOt0krdOtwncjePl8uFS+uCn2kiyQtCRyjVT4QrsByNhy3CJbAQnZI0gnjEyTzJOo+dO6UlfWH7oISe43UfAwPSouNzBttJU4oIT37kcbd/1qtY/pkFdhhpbijskWnyEwKWotuyNndM8wARo1aXMR/DTESGk3Wb87J8VV3RtxKBoSnRt/UtXeY/4oex0TcxLwxONVLkANtI9xpI2E/eNyfE8ateCy9LIiyRyAv6UTaqiBnBTyjxP5VM0E7kx3W/WmcIeyCJvzqTJpDGIrnTF9KUNRGtLiVoBvGmbkcr/GhiOlxIh3DtOb9pJKVbzxn51B6ZPH7UoGfdTHcCJ+c0DLtcbPnl6jo2QguKsl50zhHWldWH2XCLSlK0yLi6SDHfVNxmEWFakjWdUxI8zBj0qy66SqDvS/qZe5fBFXfwa+yVgjXOm4TqgweFr+tNMYZGqIAOoDnxvtFWhTSeXpagWfwgp0gDczAB3A3AniafizNviDOPuG+jfTVWCQ6lpAW46odpXupCdVoF1G/dT/AP1Ox8yXEeHVpj8/jVQwjOo2t305iMrUbpv86080tMXwbWjQ+j3T5tzEhzGoSCW+rC0jsCVAytKiSOUitJcyPCugK6tBkSFJtIPEEV81FpSSJBFbJ7HM8LjTmHWZLUKQT+BRMjyP/tTP4A2uw09ki04pCG3nUI6tSxfVpUCEwJ4EKowxh8Uk3ebWOGpBCvPSQKazTGqS9DSElYRJKp91Strd6aifb8YZjqEwJulSvL3xVJFOSTolHMsULfZQY4pcEHvEia6sixXtexqVqToYsSPdVwMfjrqd9NMV9REsCVmkvJDiVI4kEUPxGP4JqXljZnUdzXIs9o0vYAYnLFHCrSAQ5ClJ8RbT5iaE9HmQWik7mZPM/pWgPtatrEVTc+yjq1dY2dIJuLwFbx53NPjLVHJ87x3fqL+zwOnVCkpSpO9veH4hRJI0xBkG/wC/yoMcQHk6TKXBtPHwP3qjlS4gm4mO6rSOalZY2nkgyEieZufWoWd9KVtDQ1Gsi5JOlKeZAO/IUIaxiuNVR3FFayTckmr+75D9Maed0njFWTom6lSjqII5Gq11t7/pR7o7lbbqiZ0EbEGPhsaGS1sdFbLQvAkSvCkJULlB9xY7gNjVgyDWoB19Km0gQkgj3+UibgA2NVoMPs3jrUj7yNwO9P5Uf6NYlOJcidIABMC5VskRz40mN3oYy2N5h/ADjvZATqUTYDTv8qybMsxXmOM1GzafdSdggbT3m0/pT3TjpKp3/t0HsJPatGtQMRHAAj1pvo6xobKuK7/5eH1PpXewx5UcbJSbonY10ISY3Vx4mhWBxKUPIcWJSghRHOLgeZp3Gv6ldwodmSoR3k/rWqXyKRJzvOV4hfWLUdXdsO4DgBV89krCVNOuKErKtM8QByrJCq1q2f2XshGFANiZUfO9ZZZLQUY0WfGYkosLE2FNsMFQk8acW1qXqO2w8Kk4a6u4f8D60FjSY2mAByp0ikIpaqEhmHTFwqxblpA0pEHkOUcyaBF2N9Q8vyNFs5e1vuq5rV84FDVCvO5ZXNv9nQjpJDX2hP4h52+dc9ikoTqUoAc5/KvFCgWaYkhR0D3QQoxsSNgee1XjXJ0Uwjhc+ZcVpSq/CRAPnTGOb618ItCBKuYBvfhVJx5+8BFXPI30qa1iTqSlJJ3OgAE+M1tjjUPuQCd6Yl7EoBgAhPMCw8TRHAp2MyDUFeAWFhxCux94d3ntXYAlOsiwHpPdQyaex0U0FMesRVj9j+GV9qfdiEJaAPipUgeiTWfjHqWDeLxdJ38a0rolhcdhsEXEoR1bgLhn3gkpgHcHYT507HFpic8lVhfHdJkpdU6kXUlKYUDAAk8OMmheM6bWjQj+4fWorzkkA7eltt+FC87AbF0kGJjUF+FwK1cq0crnKTKS9kiSonrk3JPu8/8ANXUt3P0gnsn0rqP6iYXpSLTll7GrRh0QBQBtGk0Xw+IrkI9uk0hDz5Q6BwVXmc4API06ikmCCOBG1uVSMQ0Fi4/Q14+SEpoky8lZI8WZ1meHdaJS+kgDZaRKVCbESLeoplGJIF5PInf/AJrQXFBSghQlJSqQdiDAobi8maIP3Ei88LePCnRyI5GXwZxdx2VFtck2iTVVKClaxyWoehIq9dFsMyXAHHUgE/eOkR4nzpnphmaMC8kMNNL64KdWXAVg6lGAACAIg+taIQuNs58slOiqdVewBqzdH8GkJ7RW25y2jxSqq4vpa7MttYdlX4m2QFDwUqSPKg6sY6pZXrWVkyVSSSeZNBLFfTCWeu0bE0t5sdkpc22MH0V+dJZzn7E8ziHUlBUqYj3myO0qBvHZjzrL2s6xYsFL/wBM/SmcdjcS6rU4XFkCBIMADkIgDwoIYGnbCnnTVIv3tDwbasyKmSktPpQ6Ckggah29ttiYPOvHnYTAty7hwqtdHQQ2XFQJkDuAMk+Z+Rp3FZw2OJV/h29dq7Hj1GFs5s1cqQSUqhebuiQk8BJ8TRjB5U9icL17C0JvGhU6hcgSQCBMVVsywj7StLzawo8YkK8CLHyqs+RcaRcI72SsHhnHXAhIKRuo8k+Nbn0XwXVsJ3BUBY8LVVPZZlYfTD1yhIJAtE+6DG5AHGtGOEANgQAbXpEY0thv9C9QG/hUnBosTG9REskEbHxMfSpZxZTGpJA5i4+F6umQlJFR8xf0NrX+FKlegn506HBVe6a45SWC0hJUtyBbgmZM8zwjvpWWXGLYUVboz9a+dMqXTatUxpVvextSc0YdaIT1alE7QCE25k2HnXn1CTNzkjiuqtnitKrGe0SfGvXM8OoyocRpSbf6ooZjcTqVJTt3+XmK2YfHknbEyyb0R1lTqgkAkk1ZGWFYdtKDzUR5mgDOM0zoGk8TufjTmLzYuBPApEeNaXCXXsVGW7LUcfLZSD2iK8ZxKdBTpKZ2uDPjxqu5e9qIkBQG4NleVTswxiRGmU72Pjbc2pPp1o0872GcLh0KdQCANSkhR5Cbk+Amtqz/ADlg4JwMuIPZSkAG8FSU7b7V88MY3tJVIsdp34X9aKs9KkNr0uoVpsZBJvyIIHzNPxWuzH5Em1pF0w5CydSilN76Sr4C/On+mKUByUkKGlNxEdlISflsedQsj6SsuqCkKQoJgkEe6DaSi230pn215ldkpO4IBJgGIJsT30x9mGEL0zL8cR1ioIia6gy3SSTXVdGyjbk0805BimEKtSVG81zj14aw5pzEo1Jgb0NTmCEJkm/LjSGsa657qdKeZ3qroGVDeD1ypTg0mYA/pGx8Tc+dVbpPmxW4WgYQmyo+8d7916vjGFn3yVVROnWQKbcLrCCpBGpYF9J4mmx2ZvKlL09AJTgphYSeVCF4014MQedMUGcZtMIKwSD91P78KtOX9MVtJSjqGSlIAAAKbDbnVMRiO+nQ4aJTnHoFwizQB7Qdv+1T/wDpv/ZTifaBO+FTG0daRPjCNqzhbxqP15nemevkYHpQ+DVW+kOCdTofwTaUgWCEpIH9oIrst6P5e8rsobM30JT2h3SuPhNZnh8QedE8K+s8ai8iS/LZUsMX1o2zKMAwygYVCG2kGZTrBWQeO8zN5NQjlxblDg1iSJI7II7vCKzNhBJkklR4zefGrDl+JW2CVOuKnmokeho4+ZHqgfpn2maf0ZwDTIV1aQkrMqjjyom4JJrOsuzpxABS8RGwVBB+FaFh3utbQ4Lakg+opuPNHI3QE8UoLYoJBsRSSwR7ivI3FKCqVrpgsj43GpabU47CEIBUpRPZAHH9Ko6ekWExClq+1+8QQhQEIsBAKfrVb9s/S7Wr7CyrspIL5HFQ2b8tz3wOBrJ9FKy4+aphxnxPoXCZbhiZCm1TxQrSfTjVW9oObIbR9mZcKlH+ZuSlPBJMbq+XjWYZeVA2WpIHIkfCakrMSSZJuSeNIjiUGHz5IivtjlTSXSBHfenluTTKwDejBFKHKo7gp4GwNNrqFjOsg2JFct5R3JPiaWtMU0avRNjiHSKe+1qte3LcfGolek1VEC2UZipl5LqIEWUnmk7j991aT03w7mYracQpRQltGlBAjXp7ZBF4PZ9DWQocIIIMEVpGQ9O9YQ24otqiCskkKjlyJoJX2iuNuxlHsxdIkuoSeIgW/uFdV3aYxCgFANJBuAuSoDv7+PnXlByfyH/ZXXc4Qi06jyFeMl53/wAafjSssypKBzPM0aZSAKyUz00VKXY3gctSi+55mirRqKhc04kx4VDQkkEQsATXjDeqSq8/Ko7KtccqmpVUAkjKulfQRxDi3GhqbUSoRHZkzGmq5hMsCxpMoIMXG5P1ttW+m4g1V+kPR7Dq/iKATB32p8crRx/I8Xj90TIsflbrJ7QkcFDY03hQVW1IT/jUE/OrnnaFtoPVkKBgSL28OB8KHZagKMLZCx/UO8Cx486YpJrZgkmnoiYLo6pwj+MyJ5L1H0t86tGE9mrJEuYtc/0NCPUrNcckwZE6VJ7kqV8tqjqy5CT/AAlOpH+O/wABTFxWwNvQHzro+MNiC2lfWIASQojSTPApkxHxp/DM7UQcw0mTJPEm5Pmadw+Xz3VmybHwHMI1RFKbUjDMRaiDWGms/uP9hnAOJEhdx8jVu6JYooLgGotjTY30k6th5VWzhLRA2qHlGbuBTq8OkKIBSU7jSIBMSJIuRfnWnFNKaYjJFuDRqzOJbX7qvHnVU9pXSz7Bhh1f853UlvkmANSyOMahHeRSOjeYpQ1JSta1XO3HlJsKB9MehGJzJ0PfaGUICYbbKV9kTJkiZUTue4cq3vImtGPi12YwpwkkkklRkk3JJuSTzmkpNaOv2M477jmGX/8AYpPzRTeX+z3EYV8HGIQEpunSoLClD5Ab3pGbyPSg5y6QUMfOXFFORhymAUqTxuCJ8JFxXiz+4mtlQ6Fwl0BxvihYC0x4KkDyrOfaTlgwuOW2ynS0pKHG0jZIUIIH+ZKqweJ/ko+TPhVOrH5vFeJXeitKPdTBNjT6VR71zy4edMOuDiBXRQgRh1SKkYRsKWkG96YajlA5zRHKEAupj407BDnlin1YrNLjjbRBzNAS6tKdgYHpUQ1IxipWs81H50xpJPjt30OWubrq2HD8VYmlRY+X6/SrVknRIqhT5KR+Ab+Z4eAoyzgMI37zQJmBrGomTAI1cN/Ss0s0VodHFKRnFLQa03OOirC0rCEpQr3gpIiOG22ms5xuDW0tSFiFA+R5Edxq4ZFPoksbj2FsJ0txjSEtoeISkQBCTA8SJr2gdeUdAGy4V21PLfrq6sTPVIXhzNSEq1mBsK6uoBi6JyVQIFPNLrq6oCSUqqr9K8bJDQ8T9K6uovYxeW2oABDdO9XXV1Wmzm0hSUcKeTh66uok2DSHEMCpDbYrq6lyew4Iew6bj991T0kAEzAG5rq6hlpBoiYtStClJMSIQDxJ4kxahXQ7KXWlJDN1L1g6iALAn6WtXV1dTHgh9HzrfI5+bLOPlcU9cQ1hM4WH/wCOrs6tJASIBSmCkpE3kTIkX4VasHm7Ngkm+w0m3r517XVyvMTx+VjjB0nQzHBRxTl27vYQTi01U+kGfNOuKZGrrGiNxYgpBsfMcq6urR5yTwSX6NHi4o3yIOEQVKAG5oR7V8A6vqloCVBhspWqYVuDsbEC/feva6uB/i1/2G/hD/Mf/GZUpdNATc11dXqkcoXrm37ird7OHcEC+cYknsHq41bgE7oMjh3V1dRJtNNAySapgLJcH16oJCQACSAJ8qtmFwjLH8psavxqur1O3lXV1Y8s3yo04kqJaCoCSajuQ4oJcQCYJB5GYkHcGa6upDNCEozJ1MlYGlKSCQb0HzHE4Vzqy8lalLFloMFITaCDYiva6mwgpfr+Bc5Ugsl5oCEqhI2Gk2HlXV1dWVp/L/8AP9GlRXw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irc_mi" descr="http://www.psysr.org/photos/manyhands.jpg"/>
          <p:cNvPicPr/>
          <p:nvPr/>
        </p:nvPicPr>
        <p:blipFill>
          <a:blip r:embed="rId2"/>
          <a:srcRect/>
          <a:stretch>
            <a:fillRect/>
          </a:stretch>
        </p:blipFill>
        <p:spPr bwMode="auto">
          <a:xfrm>
            <a:off x="3352800" y="4953000"/>
            <a:ext cx="2565400" cy="16154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normAutofit fontScale="90000"/>
          </a:bodyPr>
          <a:lstStyle/>
          <a:p>
            <a:r>
              <a:rPr lang="en-US" b="1" dirty="0">
                <a:effectLst/>
                <a:latin typeface="Times New Roman" pitchFamily="18" charset="0"/>
                <a:cs typeface="Times New Roman" pitchFamily="18" charset="0"/>
              </a:rPr>
              <a:t>III	“Start With Simple Options That 	Anyone Can “Plug-In” To</a:t>
            </a:r>
            <a:endParaRPr lang="en-US" dirty="0"/>
          </a:p>
        </p:txBody>
      </p:sp>
      <p:sp>
        <p:nvSpPr>
          <p:cNvPr id="3" name="Content Placeholder 2"/>
          <p:cNvSpPr>
            <a:spLocks noGrp="1"/>
          </p:cNvSpPr>
          <p:nvPr>
            <p:ph idx="1"/>
          </p:nvPr>
        </p:nvSpPr>
        <p:spPr>
          <a:xfrm>
            <a:off x="533400" y="1371600"/>
            <a:ext cx="5638800" cy="5257800"/>
          </a:xfrm>
        </p:spPr>
        <p:txBody>
          <a:bodyPr>
            <a:normAutofit lnSpcReduction="10000"/>
          </a:bodyPr>
          <a:lstStyle/>
          <a:p>
            <a:pPr>
              <a:buNone/>
            </a:pPr>
            <a:r>
              <a:rPr lang="en-US" b="1" dirty="0">
                <a:latin typeface="Times New Roman" pitchFamily="18" charset="0"/>
                <a:cs typeface="Times New Roman" pitchFamily="18" charset="0"/>
              </a:rPr>
              <a:t>For example:</a:t>
            </a:r>
            <a:endParaRPr lang="en-US" sz="1800" dirty="0">
              <a:latin typeface="Times New Roman" pitchFamily="18" charset="0"/>
              <a:cs typeface="Times New Roman" pitchFamily="18" charset="0"/>
            </a:endParaRPr>
          </a:p>
          <a:p>
            <a:pPr marL="514350" lvl="0" indent="-514350">
              <a:buAutoNum type="alphaUcPeriod" startAt="2"/>
            </a:pPr>
            <a:r>
              <a:rPr lang="en-US" b="1" dirty="0">
                <a:latin typeface="Times New Roman" pitchFamily="18" charset="0"/>
                <a:cs typeface="Times New Roman" pitchFamily="18" charset="0"/>
              </a:rPr>
              <a:t>Have Local Church “Days Of </a:t>
            </a:r>
            <a:r>
              <a:rPr lang="en-US" b="1" i="1" dirty="0">
                <a:latin typeface="Times New Roman" pitchFamily="18" charset="0"/>
                <a:cs typeface="Times New Roman" pitchFamily="18" charset="0"/>
              </a:rPr>
              <a:t>Hope and Compassion”</a:t>
            </a:r>
            <a:endParaRPr lang="en-US" b="1" dirty="0">
              <a:latin typeface="Times New Roman" pitchFamily="18" charset="0"/>
              <a:cs typeface="Times New Roman" pitchFamily="18" charset="0"/>
            </a:endParaRPr>
          </a:p>
          <a:p>
            <a:pPr marL="0" lvl="0" indent="0">
              <a:buNone/>
            </a:pPr>
            <a:r>
              <a:rPr lang="en-US" sz="2800" b="1" dirty="0">
                <a:latin typeface="Times New Roman" pitchFamily="18" charset="0"/>
                <a:cs typeface="Times New Roman" pitchFamily="18" charset="0"/>
                <a:hlinkClick r:id="rId2"/>
              </a:rPr>
              <a:t>www.compassionmovement.org</a:t>
            </a:r>
            <a:endParaRPr lang="en-US" sz="2800" b="1" dirty="0">
              <a:latin typeface="Times New Roman" pitchFamily="18" charset="0"/>
              <a:cs typeface="Times New Roman" pitchFamily="18" charset="0"/>
            </a:endParaRPr>
          </a:p>
          <a:p>
            <a:pPr marL="0" lvl="0" indent="0">
              <a:buNone/>
            </a:pPr>
            <a:endParaRPr lang="en-US" sz="1000" dirty="0">
              <a:latin typeface="Times New Roman" pitchFamily="18" charset="0"/>
              <a:cs typeface="Times New Roman" pitchFamily="18" charset="0"/>
            </a:endParaRPr>
          </a:p>
          <a:p>
            <a:pPr>
              <a:buNone/>
            </a:pPr>
            <a:r>
              <a:rPr lang="en-US" b="1" dirty="0">
                <a:latin typeface="Times New Roman" pitchFamily="18" charset="0"/>
                <a:cs typeface="Times New Roman" pitchFamily="18" charset="0"/>
              </a:rPr>
              <a:t>     1.	</a:t>
            </a:r>
            <a:r>
              <a:rPr lang="en-US" dirty="0">
                <a:latin typeface="Times New Roman" pitchFamily="18" charset="0"/>
                <a:cs typeface="Times New Roman" pitchFamily="18" charset="0"/>
              </a:rPr>
              <a:t>Days on which ALL  </a:t>
            </a:r>
          </a:p>
          <a:p>
            <a:pPr>
              <a:buNone/>
            </a:pPr>
            <a:r>
              <a:rPr lang="en-US" dirty="0">
                <a:latin typeface="Times New Roman" pitchFamily="18" charset="0"/>
                <a:cs typeface="Times New Roman" pitchFamily="18" charset="0"/>
              </a:rPr>
              <a:t>         MEMBERS “Go Out” to</a:t>
            </a:r>
          </a:p>
          <a:p>
            <a:pPr>
              <a:buNone/>
            </a:pPr>
            <a:r>
              <a:rPr lang="en-US" dirty="0">
                <a:latin typeface="Times New Roman" pitchFamily="18" charset="0"/>
                <a:cs typeface="Times New Roman" pitchFamily="18" charset="0"/>
              </a:rPr>
              <a:t>         Model the       </a:t>
            </a:r>
          </a:p>
          <a:p>
            <a:pPr>
              <a:buNone/>
            </a:pPr>
            <a:r>
              <a:rPr lang="en-US" dirty="0"/>
              <a:t>         </a:t>
            </a:r>
            <a:r>
              <a:rPr lang="en-US" b="1" i="1" dirty="0">
                <a:latin typeface="Times New Roman" pitchFamily="18" charset="0"/>
                <a:cs typeface="Times New Roman" pitchFamily="18" charset="0"/>
              </a:rPr>
              <a:t>Compassion/Kindness of </a:t>
            </a:r>
          </a:p>
          <a:p>
            <a:pPr>
              <a:buNone/>
            </a:pPr>
            <a:r>
              <a:rPr lang="en-US" b="1" i="1" dirty="0">
                <a:latin typeface="Times New Roman" pitchFamily="18" charset="0"/>
                <a:cs typeface="Times New Roman" pitchFamily="18" charset="0"/>
              </a:rPr>
              <a:t>         </a:t>
            </a:r>
            <a:r>
              <a:rPr lang="en-US" b="1" dirty="0">
                <a:latin typeface="Times New Roman" pitchFamily="18" charset="0"/>
                <a:cs typeface="Times New Roman" pitchFamily="18" charset="0"/>
              </a:rPr>
              <a:t>Christ!</a:t>
            </a:r>
            <a:endParaRPr lang="en-US" dirty="0">
              <a:latin typeface="Times New Roman" pitchFamily="18" charset="0"/>
              <a:cs typeface="Times New Roman" pitchFamily="18" charset="0"/>
            </a:endParaRPr>
          </a:p>
        </p:txBody>
      </p:sp>
      <p:pic>
        <p:nvPicPr>
          <p:cNvPr id="7170" name="Picture 2" descr="http://www.dcrainmaker.com/images/2013/03/IMG_1638_thumb.jpg"/>
          <p:cNvPicPr>
            <a:picLocks noChangeAspect="1" noChangeArrowheads="1"/>
          </p:cNvPicPr>
          <p:nvPr/>
        </p:nvPicPr>
        <p:blipFill>
          <a:blip r:embed="rId3"/>
          <a:srcRect l="20000"/>
          <a:stretch>
            <a:fillRect/>
          </a:stretch>
        </p:blipFill>
        <p:spPr bwMode="auto">
          <a:xfrm>
            <a:off x="6477000" y="2819400"/>
            <a:ext cx="2286000" cy="190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762000"/>
          </a:xfrm>
        </p:spPr>
        <p:txBody>
          <a:bodyPr>
            <a:normAutofit fontScale="90000"/>
          </a:bodyPr>
          <a:lstStyle/>
          <a:p>
            <a:br>
              <a:rPr lang="en-US" b="1" dirty="0">
                <a:effectLst/>
              </a:rPr>
            </a:br>
            <a:r>
              <a:rPr lang="en-US" sz="3100" b="1" dirty="0">
                <a:effectLst/>
                <a:latin typeface="Times New Roman" pitchFamily="18" charset="0"/>
                <a:cs typeface="Times New Roman" pitchFamily="18" charset="0"/>
              </a:rPr>
              <a:t>IV    	MULTIPLY Resources - all of which  	add Value To Your Ministry Arsenal </a:t>
            </a:r>
            <a:br>
              <a:rPr lang="en-US" dirty="0"/>
            </a:br>
            <a:endParaRPr lang="en-US" dirty="0"/>
          </a:p>
        </p:txBody>
      </p:sp>
      <p:sp>
        <p:nvSpPr>
          <p:cNvPr id="3" name="Content Placeholder 2"/>
          <p:cNvSpPr>
            <a:spLocks noGrp="1"/>
          </p:cNvSpPr>
          <p:nvPr>
            <p:ph idx="1"/>
          </p:nvPr>
        </p:nvSpPr>
        <p:spPr>
          <a:xfrm>
            <a:off x="685800" y="3352800"/>
            <a:ext cx="7696200" cy="3276600"/>
          </a:xfrm>
        </p:spPr>
        <p:txBody>
          <a:bodyPr>
            <a:normAutofit fontScale="92500" lnSpcReduction="10000"/>
          </a:bodyPr>
          <a:lstStyle/>
          <a:p>
            <a:pPr marL="0" lvl="0" indent="0">
              <a:buNone/>
            </a:pPr>
            <a:r>
              <a:rPr lang="en-US" sz="3000" dirty="0">
                <a:latin typeface="Times New Roman" pitchFamily="18" charset="0"/>
                <a:cs typeface="Times New Roman" pitchFamily="18" charset="0"/>
              </a:rPr>
              <a:t>A. All resources on </a:t>
            </a:r>
            <a:r>
              <a:rPr lang="en-US" sz="3000" dirty="0">
                <a:latin typeface="Times New Roman" pitchFamily="18" charset="0"/>
                <a:cs typeface="Times New Roman" pitchFamily="18" charset="0"/>
                <a:hlinkClick r:id="rId2"/>
              </a:rPr>
              <a:t>www.festivalofthelaity.com</a:t>
            </a:r>
            <a:endParaRPr lang="en-US" sz="3000" dirty="0">
              <a:latin typeface="Times New Roman" pitchFamily="18" charset="0"/>
              <a:cs typeface="Times New Roman" pitchFamily="18" charset="0"/>
            </a:endParaRPr>
          </a:p>
          <a:p>
            <a:pPr marL="514350" lvl="0" indent="-514350">
              <a:buAutoNum type="alphaUcPeriod"/>
            </a:pPr>
            <a:endParaRPr lang="en-US" sz="3000" dirty="0">
              <a:latin typeface="Times New Roman" pitchFamily="18" charset="0"/>
              <a:cs typeface="Times New Roman" pitchFamily="18" charset="0"/>
            </a:endParaRPr>
          </a:p>
          <a:p>
            <a:pPr marL="0" lvl="0" indent="0">
              <a:buNone/>
            </a:pPr>
            <a:r>
              <a:rPr lang="en-US" sz="3000" dirty="0">
                <a:latin typeface="Times New Roman" pitchFamily="18" charset="0"/>
                <a:cs typeface="Times New Roman" pitchFamily="18" charset="0"/>
              </a:rPr>
              <a:t>B. </a:t>
            </a:r>
            <a:r>
              <a:rPr lang="en-US" sz="3000" i="1" dirty="0">
                <a:latin typeface="Times New Roman" pitchFamily="18" charset="0"/>
                <a:cs typeface="Times New Roman" pitchFamily="18" charset="0"/>
              </a:rPr>
              <a:t>Personal Ministries Quick Start Guide </a:t>
            </a:r>
            <a:r>
              <a:rPr lang="en-US" sz="3000" dirty="0">
                <a:latin typeface="Times New Roman" pitchFamily="18" charset="0"/>
                <a:cs typeface="Times New Roman" pitchFamily="18" charset="0"/>
              </a:rPr>
              <a:t>on </a:t>
            </a:r>
          </a:p>
          <a:p>
            <a:pPr marL="0" lvl="0" indent="0">
              <a:buNone/>
            </a:pPr>
            <a:r>
              <a:rPr lang="en-US" sz="3000" i="1" dirty="0">
                <a:latin typeface="Times New Roman" pitchFamily="18" charset="0"/>
                <a:cs typeface="Times New Roman" pitchFamily="18" charset="0"/>
              </a:rPr>
              <a:t>     </a:t>
            </a:r>
            <a:r>
              <a:rPr lang="en-US" sz="3000" dirty="0">
                <a:latin typeface="Times New Roman" pitchFamily="18" charset="0"/>
                <a:cs typeface="Times New Roman" pitchFamily="18" charset="0"/>
                <a:hlinkClick r:id="rId2"/>
              </a:rPr>
              <a:t>www.festivalofthelaity.com</a:t>
            </a:r>
            <a:r>
              <a:rPr lang="en-US" sz="3000" dirty="0">
                <a:latin typeface="Times New Roman" pitchFamily="18" charset="0"/>
                <a:cs typeface="Times New Roman" pitchFamily="18" charset="0"/>
              </a:rPr>
              <a:t> (Personal Ministries   </a:t>
            </a:r>
          </a:p>
          <a:p>
            <a:pPr marL="0" lvl="0" indent="0">
              <a:buNone/>
            </a:pPr>
            <a:r>
              <a:rPr lang="en-US" sz="3000" i="1" dirty="0">
                <a:latin typeface="Times New Roman" pitchFamily="18" charset="0"/>
                <a:cs typeface="Times New Roman" pitchFamily="18" charset="0"/>
              </a:rPr>
              <a:t>     </a:t>
            </a:r>
            <a:r>
              <a:rPr lang="en-US" sz="3000" dirty="0">
                <a:latin typeface="Times New Roman" pitchFamily="18" charset="0"/>
                <a:cs typeface="Times New Roman" pitchFamily="18" charset="0"/>
              </a:rPr>
              <a:t>section) or at www.adventsource.org</a:t>
            </a:r>
            <a:r>
              <a:rPr lang="en-US" sz="3000" i="1" dirty="0">
                <a:latin typeface="Times New Roman" pitchFamily="18" charset="0"/>
                <a:cs typeface="Times New Roman" pitchFamily="18" charset="0"/>
              </a:rPr>
              <a:t>            </a:t>
            </a:r>
            <a:endParaRPr lang="en-US" sz="3000" dirty="0">
              <a:latin typeface="Times New Roman" pitchFamily="18" charset="0"/>
              <a:cs typeface="Times New Roman" pitchFamily="18" charset="0"/>
            </a:endParaRPr>
          </a:p>
          <a:p>
            <a:pPr lvl="0">
              <a:buNone/>
            </a:pPr>
            <a:r>
              <a:rPr lang="en-US" sz="1200" dirty="0">
                <a:latin typeface="Times New Roman" pitchFamily="18" charset="0"/>
                <a:cs typeface="Times New Roman" pitchFamily="18" charset="0"/>
              </a:rPr>
              <a:t>          </a:t>
            </a:r>
          </a:p>
          <a:p>
            <a:pPr marL="514350" lvl="0" indent="-514350">
              <a:buNone/>
            </a:pPr>
            <a:r>
              <a:rPr lang="en-US" sz="3000" dirty="0">
                <a:latin typeface="Times New Roman" pitchFamily="18" charset="0"/>
                <a:cs typeface="Times New Roman" pitchFamily="18" charset="0"/>
              </a:rPr>
              <a:t>C</a:t>
            </a:r>
            <a:r>
              <a:rPr lang="en-US" sz="3000" b="1" dirty="0">
                <a:latin typeface="Times New Roman" pitchFamily="18" charset="0"/>
                <a:cs typeface="Times New Roman" pitchFamily="18" charset="0"/>
              </a:rPr>
              <a:t>.  </a:t>
            </a:r>
            <a:r>
              <a:rPr lang="en-US" sz="3000" dirty="0">
                <a:latin typeface="Times New Roman" pitchFamily="18" charset="0"/>
                <a:cs typeface="Times New Roman" pitchFamily="18" charset="0"/>
              </a:rPr>
              <a:t>www.sabbathschoolpersonalministries.com</a:t>
            </a:r>
          </a:p>
          <a:p>
            <a:pPr>
              <a:buNone/>
            </a:pPr>
            <a:endParaRPr lang="en-US" dirty="0"/>
          </a:p>
        </p:txBody>
      </p:sp>
      <p:pic>
        <p:nvPicPr>
          <p:cNvPr id="5" name="Picture 4" descr="https://encrypted-tbn1.gstatic.com/images?q=tbn:ANd9GcRacm6pdr1jvsiFtKBt9VjaxVTggxKT4wQ8oI35OX8XeHf5s51y"/>
          <p:cNvPicPr>
            <a:picLocks noChangeAspect="1" noChangeArrowheads="1"/>
          </p:cNvPicPr>
          <p:nvPr/>
        </p:nvPicPr>
        <p:blipFill>
          <a:blip r:embed="rId3"/>
          <a:srcRect/>
          <a:stretch>
            <a:fillRect/>
          </a:stretch>
        </p:blipFill>
        <p:spPr bwMode="auto">
          <a:xfrm>
            <a:off x="3350051" y="1447800"/>
            <a:ext cx="2136349" cy="16002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Autofit/>
          </a:bodyPr>
          <a:lstStyle/>
          <a:p>
            <a:r>
              <a:rPr lang="en-US" sz="2800" b="1" dirty="0">
                <a:effectLst/>
                <a:latin typeface="Times New Roman" pitchFamily="18" charset="0"/>
                <a:cs typeface="Times New Roman" pitchFamily="18" charset="0"/>
              </a:rPr>
              <a:t>IV    	MULTIPLY Resources - all of which  	add Value TO Your Ministry Arsenal:</a:t>
            </a:r>
            <a:endParaRPr lang="en-US" sz="2800" dirty="0"/>
          </a:p>
        </p:txBody>
      </p:sp>
      <p:sp>
        <p:nvSpPr>
          <p:cNvPr id="3" name="Content Placeholder 2"/>
          <p:cNvSpPr>
            <a:spLocks noGrp="1"/>
          </p:cNvSpPr>
          <p:nvPr>
            <p:ph idx="1"/>
          </p:nvPr>
        </p:nvSpPr>
        <p:spPr>
          <a:xfrm>
            <a:off x="533400" y="1447800"/>
            <a:ext cx="8077200" cy="3352800"/>
          </a:xfrm>
        </p:spPr>
        <p:txBody>
          <a:bodyPr>
            <a:normAutofit lnSpcReduction="10000"/>
          </a:bodyPr>
          <a:lstStyle/>
          <a:p>
            <a:pPr marL="514350" lvl="0" indent="-514350">
              <a:buNone/>
            </a:pPr>
            <a:r>
              <a:rPr lang="en-US" b="1" dirty="0">
                <a:latin typeface="Times New Roman" pitchFamily="18" charset="0"/>
                <a:cs typeface="Times New Roman" pitchFamily="18" charset="0"/>
              </a:rPr>
              <a:t>C.  </a:t>
            </a:r>
            <a:r>
              <a:rPr lang="en-US" dirty="0">
                <a:latin typeface="Times New Roman" pitchFamily="18" charset="0"/>
                <a:cs typeface="Times New Roman" pitchFamily="18" charset="0"/>
              </a:rPr>
              <a:t>International Institute of Christian Ministries (IICM)</a:t>
            </a:r>
          </a:p>
          <a:p>
            <a:pPr marL="514350" lvl="0" indent="-514350">
              <a:buNone/>
            </a:pPr>
            <a:endParaRPr lang="en-US" sz="1200" dirty="0">
              <a:latin typeface="Times New Roman" pitchFamily="18" charset="0"/>
              <a:cs typeface="Times New Roman" pitchFamily="18" charset="0"/>
            </a:endParaRPr>
          </a:p>
          <a:p>
            <a:pPr lvl="0">
              <a:buNone/>
            </a:pPr>
            <a:r>
              <a:rPr lang="en-US" b="1" dirty="0">
                <a:latin typeface="Times New Roman" pitchFamily="18" charset="0"/>
                <a:cs typeface="Times New Roman" pitchFamily="18" charset="0"/>
              </a:rPr>
              <a:t>D.  </a:t>
            </a:r>
            <a:r>
              <a:rPr lang="en-US" dirty="0">
                <a:latin typeface="Times New Roman" pitchFamily="18" charset="0"/>
                <a:cs typeface="Times New Roman" pitchFamily="18" charset="0"/>
              </a:rPr>
              <a:t>Google Personal Ministries Cool Tools</a:t>
            </a:r>
          </a:p>
          <a:p>
            <a:pPr lvl="0">
              <a:buNone/>
            </a:pPr>
            <a:endParaRPr lang="en-US" sz="1200" dirty="0">
              <a:latin typeface="Times New Roman" pitchFamily="18" charset="0"/>
              <a:cs typeface="Times New Roman" pitchFamily="18" charset="0"/>
            </a:endParaRPr>
          </a:p>
          <a:p>
            <a:pPr lvl="0">
              <a:buNone/>
            </a:pPr>
            <a:r>
              <a:rPr lang="en-US" b="1" dirty="0">
                <a:latin typeface="Times New Roman" pitchFamily="18" charset="0"/>
                <a:cs typeface="Times New Roman" pitchFamily="18" charset="0"/>
              </a:rPr>
              <a:t>E.  </a:t>
            </a:r>
            <a:r>
              <a:rPr lang="en-US" i="1" dirty="0">
                <a:latin typeface="Times New Roman" pitchFamily="18" charset="0"/>
                <a:cs typeface="Times New Roman" pitchFamily="18" charset="0"/>
              </a:rPr>
              <a:t>Sabbath School Tool Box Magazine </a:t>
            </a:r>
            <a:r>
              <a:rPr lang="en-US" dirty="0">
                <a:latin typeface="Times New Roman" pitchFamily="18" charset="0"/>
                <a:cs typeface="Times New Roman" pitchFamily="18" charset="0"/>
              </a:rPr>
              <a:t>(available through </a:t>
            </a:r>
            <a:r>
              <a:rPr lang="en-US" i="1" dirty="0">
                <a:latin typeface="Times New Roman" pitchFamily="18" charset="0"/>
                <a:cs typeface="Times New Roman" pitchFamily="18" charset="0"/>
              </a:rPr>
              <a:t>Pacific Press) </a:t>
            </a:r>
            <a:r>
              <a:rPr lang="en-US" dirty="0">
                <a:latin typeface="Times New Roman" pitchFamily="18" charset="0"/>
                <a:cs typeface="Times New Roman" pitchFamily="18" charset="0"/>
              </a:rPr>
              <a:t>and soon on </a:t>
            </a:r>
            <a:r>
              <a:rPr lang="en-US" dirty="0" err="1">
                <a:latin typeface="Times New Roman" pitchFamily="18" charset="0"/>
                <a:cs typeface="Times New Roman" pitchFamily="18" charset="0"/>
              </a:rPr>
              <a:t>FOL.Com</a:t>
            </a:r>
            <a:endParaRPr lang="en-US" dirty="0">
              <a:latin typeface="Times New Roman" pitchFamily="18" charset="0"/>
              <a:cs typeface="Times New Roman" pitchFamily="18" charset="0"/>
            </a:endParaRPr>
          </a:p>
          <a:p>
            <a:pPr>
              <a:buNone/>
            </a:pPr>
            <a:endParaRPr lang="en-US" dirty="0"/>
          </a:p>
        </p:txBody>
      </p:sp>
      <p:pic>
        <p:nvPicPr>
          <p:cNvPr id="1030" name="Picture 6" descr="http://www.sabbathschool.com/site/1/template/top-banner-sstb.jpg"/>
          <p:cNvPicPr>
            <a:picLocks noChangeAspect="1" noChangeArrowheads="1"/>
          </p:cNvPicPr>
          <p:nvPr/>
        </p:nvPicPr>
        <p:blipFill>
          <a:blip r:embed="rId2"/>
          <a:srcRect l="3000" r="56000"/>
          <a:stretch>
            <a:fillRect/>
          </a:stretch>
        </p:blipFill>
        <p:spPr bwMode="auto">
          <a:xfrm>
            <a:off x="3505200" y="4876800"/>
            <a:ext cx="2205317" cy="1371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685800"/>
          </a:xfrm>
        </p:spPr>
        <p:txBody>
          <a:bodyPr>
            <a:normAutofit fontScale="90000"/>
          </a:bodyPr>
          <a:lstStyle/>
          <a:p>
            <a:br>
              <a:rPr lang="en-US" b="1" dirty="0">
                <a:effectLst/>
                <a:latin typeface="Times New Roman" pitchFamily="18" charset="0"/>
                <a:cs typeface="Times New Roman" pitchFamily="18" charset="0"/>
              </a:rPr>
            </a:br>
            <a:r>
              <a:rPr lang="en-US" b="1" dirty="0">
                <a:effectLst/>
                <a:latin typeface="Times New Roman" pitchFamily="18" charset="0"/>
                <a:cs typeface="Times New Roman" pitchFamily="18" charset="0"/>
              </a:rPr>
              <a:t>V	In Conclusion</a:t>
            </a:r>
            <a:br>
              <a:rPr lang="en-US" dirty="0"/>
            </a:br>
            <a:endParaRPr lang="en-US" dirty="0"/>
          </a:p>
        </p:txBody>
      </p:sp>
      <p:sp>
        <p:nvSpPr>
          <p:cNvPr id="3" name="Content Placeholder 2"/>
          <p:cNvSpPr>
            <a:spLocks noGrp="1"/>
          </p:cNvSpPr>
          <p:nvPr>
            <p:ph idx="1"/>
          </p:nvPr>
        </p:nvSpPr>
        <p:spPr>
          <a:xfrm>
            <a:off x="381000" y="1371600"/>
            <a:ext cx="4800600" cy="5029199"/>
          </a:xfrm>
        </p:spPr>
        <p:txBody>
          <a:bodyPr>
            <a:normAutofit/>
          </a:bodyPr>
          <a:lstStyle/>
          <a:p>
            <a:pPr>
              <a:buNone/>
            </a:pPr>
            <a:r>
              <a:rPr lang="en-US" b="1" dirty="0">
                <a:latin typeface="Times New Roman" pitchFamily="18" charset="0"/>
                <a:cs typeface="Times New Roman" pitchFamily="18" charset="0"/>
              </a:rPr>
              <a:t>A.  </a:t>
            </a:r>
            <a:r>
              <a:rPr lang="en-US" dirty="0">
                <a:latin typeface="Times New Roman" pitchFamily="18" charset="0"/>
                <a:cs typeface="Times New Roman" pitchFamily="18" charset="0"/>
              </a:rPr>
              <a:t>May our Lord’s anointing “IN” and  “UPON/ON” drive you to “Keep your participation simple” and powerful!</a:t>
            </a:r>
          </a:p>
          <a:p>
            <a:pPr>
              <a:buNone/>
            </a:pPr>
            <a:endParaRPr lang="en-US" sz="1600" dirty="0">
              <a:latin typeface="Times New Roman" pitchFamily="18" charset="0"/>
              <a:cs typeface="Times New Roman" pitchFamily="18" charset="0"/>
            </a:endParaRPr>
          </a:p>
          <a:p>
            <a:pPr marL="514350" lvl="0" indent="-514350">
              <a:buAutoNum type="alphaUcPeriod" startAt="2"/>
            </a:pPr>
            <a:r>
              <a:rPr lang="en-US" dirty="0">
                <a:latin typeface="Times New Roman" pitchFamily="18" charset="0"/>
                <a:cs typeface="Times New Roman" pitchFamily="18" charset="0"/>
              </a:rPr>
              <a:t>May OUR PRAYER     </a:t>
            </a:r>
          </a:p>
          <a:p>
            <a:pPr marL="0" lvl="0" indent="0">
              <a:buNone/>
            </a:pPr>
            <a:r>
              <a:rPr lang="en-US" dirty="0">
                <a:latin typeface="Times New Roman" pitchFamily="18" charset="0"/>
                <a:cs typeface="Times New Roman" pitchFamily="18" charset="0"/>
              </a:rPr>
              <a:t>     ALWAYS BE</a:t>
            </a:r>
          </a:p>
          <a:p>
            <a:pPr>
              <a:buNone/>
            </a:pPr>
            <a:endParaRPr lang="en-US" dirty="0"/>
          </a:p>
        </p:txBody>
      </p:sp>
      <p:pic>
        <p:nvPicPr>
          <p:cNvPr id="5122" name="Picture 2" descr="https://encrypted-tbn1.gstatic.com/images?q=tbn:ANd9GcRcJG0TvRRTtJUFRE51A-pnEdUEpdJ6-T1irtPAyaipoKyqKHjT"/>
          <p:cNvPicPr>
            <a:picLocks noChangeAspect="1" noChangeArrowheads="1"/>
          </p:cNvPicPr>
          <p:nvPr/>
        </p:nvPicPr>
        <p:blipFill>
          <a:blip r:embed="rId2"/>
          <a:srcRect/>
          <a:stretch>
            <a:fillRect/>
          </a:stretch>
        </p:blipFill>
        <p:spPr bwMode="auto">
          <a:xfrm>
            <a:off x="5562600" y="2286000"/>
            <a:ext cx="2819400" cy="20884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685800"/>
          </a:xfrm>
        </p:spPr>
        <p:txBody>
          <a:bodyPr>
            <a:normAutofit/>
          </a:bodyPr>
          <a:lstStyle/>
          <a:p>
            <a:pPr algn="ctr"/>
            <a:r>
              <a:rPr lang="en-US" b="1" i="1" dirty="0">
                <a:effectLst/>
                <a:latin typeface="Times New Roman" pitchFamily="18" charset="0"/>
                <a:cs typeface="Times New Roman" pitchFamily="18" charset="0"/>
              </a:rPr>
              <a:t>Make Me A Magnet</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686800" cy="5562600"/>
          </a:xfrm>
        </p:spPr>
        <p:txBody>
          <a:bodyPr>
            <a:normAutofit fontScale="70000" lnSpcReduction="20000"/>
          </a:bodyPr>
          <a:lstStyle/>
          <a:p>
            <a:pPr algn="ctr">
              <a:buNone/>
            </a:pPr>
            <a:r>
              <a:rPr lang="en-US" b="1" i="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Make me a magnet in Thy hand, to draw some souls to Thee;</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Give me The Spirit’s power to show the love of Calvary.</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Awaken in my soul a zeal to save my fellow men –</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Sanctify and bless and use my hands, my lips, my pen.</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Make me a magnet in Thy hand, I can do nothing alone;</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May all my Prayers of others’ needs ascend unto Thy throne.</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May all I do be wrought in thee, may self be crucified,</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And souls accept their blessed Lord, who on Golgotha died.</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Make me a magnet, Lord, to draw hearts hard and cold as steel;</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Help me to show Thy glorious self – Thy tender love reveal.</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And when the storms of life are over, the earthly tasks are done,</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May I rejoice in seeing souls whom I for Thee have won.</a:t>
            </a:r>
            <a:endParaRPr lang="en-US" dirty="0">
              <a:latin typeface="Times New Roman" pitchFamily="18" charset="0"/>
              <a:cs typeface="Times New Roman" pitchFamily="18" charset="0"/>
            </a:endParaRPr>
          </a:p>
          <a:p>
            <a:pPr algn="ctr">
              <a:buNone/>
            </a:pPr>
            <a:r>
              <a:rPr lang="en-US" b="1" i="1" dirty="0">
                <a:latin typeface="Times New Roman" pitchFamily="18" charset="0"/>
                <a:cs typeface="Times New Roman" pitchFamily="18" charset="0"/>
              </a:rPr>
              <a:t>      - Margaret Locke</a:t>
            </a:r>
            <a:endParaRPr lang="en-US" dirty="0">
              <a:latin typeface="Times New Roman" pitchFamily="18" charset="0"/>
              <a:cs typeface="Times New Roman" pitchFamily="18" charset="0"/>
            </a:endParaRPr>
          </a:p>
          <a:p>
            <a:pPr marL="514350" lvl="0" indent="-514350">
              <a:buNone/>
            </a:pPr>
            <a:endParaRPr lang="en-US" dirty="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534400" cy="4953000"/>
          </a:xfrm>
        </p:spPr>
        <p:txBody>
          <a:bodyPr>
            <a:normAutofit/>
          </a:bodyPr>
          <a:lstStyle/>
          <a:p>
            <a:pPr algn="ctr">
              <a:buNone/>
            </a:pPr>
            <a:r>
              <a:rPr lang="en-US" sz="4800" b="1" dirty="0">
                <a:latin typeface="Times New Roman" pitchFamily="18" charset="0"/>
                <a:cs typeface="Times New Roman" pitchFamily="18" charset="0"/>
              </a:rPr>
              <a:t>MAY THE POWER</a:t>
            </a:r>
          </a:p>
          <a:p>
            <a:pPr algn="ctr">
              <a:buNone/>
            </a:pPr>
            <a:r>
              <a:rPr lang="en-US" sz="4800" b="1" dirty="0">
                <a:latin typeface="Times New Roman" pitchFamily="18" charset="0"/>
                <a:cs typeface="Times New Roman" pitchFamily="18" charset="0"/>
              </a:rPr>
              <a:t>OF GOD’S ANOINTING</a:t>
            </a:r>
          </a:p>
          <a:p>
            <a:pPr algn="ctr">
              <a:buNone/>
            </a:pPr>
            <a:r>
              <a:rPr lang="en-US" sz="4800" b="1" dirty="0">
                <a:latin typeface="Times New Roman" pitchFamily="18" charset="0"/>
                <a:cs typeface="Times New Roman" pitchFamily="18" charset="0"/>
              </a:rPr>
              <a:t>BE “IN” AND “UPON” YOU</a:t>
            </a:r>
          </a:p>
          <a:p>
            <a:pPr algn="ctr">
              <a:buNone/>
            </a:pPr>
            <a:r>
              <a:rPr lang="en-US" sz="4800" b="1" dirty="0">
                <a:latin typeface="Times New Roman" pitchFamily="18" charset="0"/>
                <a:cs typeface="Times New Roman" pitchFamily="18" charset="0"/>
              </a:rPr>
              <a:t>AND – AND ALL WITH WHOM YOU SERVE!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normAutofit fontScale="90000"/>
          </a:bodyPr>
          <a:lstStyle/>
          <a:p>
            <a:pPr algn="ctr"/>
            <a:r>
              <a:rPr lang="en-US" b="1" i="1" dirty="0">
                <a:effectLst/>
                <a:latin typeface="Times New Roman" panose="02020603050405020304" pitchFamily="18" charset="0"/>
                <a:cs typeface="Times New Roman" panose="02020603050405020304" pitchFamily="18" charset="0"/>
              </a:rPr>
              <a:t>NAD Adult Ministries Department</a:t>
            </a:r>
          </a:p>
        </p:txBody>
      </p:sp>
      <p:sp>
        <p:nvSpPr>
          <p:cNvPr id="3" name="Content Placeholder 2"/>
          <p:cNvSpPr>
            <a:spLocks noGrp="1"/>
          </p:cNvSpPr>
          <p:nvPr>
            <p:ph idx="1"/>
          </p:nvPr>
        </p:nvSpPr>
        <p:spPr>
          <a:xfrm>
            <a:off x="762000" y="1371600"/>
            <a:ext cx="7924800" cy="5151438"/>
          </a:xfrm>
        </p:spPr>
        <p:txBody>
          <a:bodyPr>
            <a:normAutofit/>
          </a:bodyPr>
          <a:lstStyle/>
          <a:p>
            <a:r>
              <a:rPr lang="en-US" b="1" dirty="0"/>
              <a:t>J. Alfred Johnson II, Director   </a:t>
            </a:r>
            <a:r>
              <a:rPr lang="en-US" sz="2800" dirty="0">
                <a:hlinkClick r:id="rId2"/>
              </a:rPr>
              <a:t>jalfredjohnson@nadadultministries.org</a:t>
            </a:r>
            <a:endParaRPr lang="en-US" sz="2800" dirty="0"/>
          </a:p>
          <a:p>
            <a:pPr>
              <a:buNone/>
            </a:pPr>
            <a:r>
              <a:rPr lang="en-US" sz="2800" dirty="0"/>
              <a:t>    O: 301.680.6431; 	C: 301.367.7818</a:t>
            </a:r>
          </a:p>
          <a:p>
            <a:pPr>
              <a:buNone/>
            </a:pPr>
            <a:endParaRPr lang="en-US" sz="900" dirty="0"/>
          </a:p>
          <a:p>
            <a:r>
              <a:rPr lang="en-US" b="1" dirty="0"/>
              <a:t>Anika Anderson, Administrative Assistant </a:t>
            </a:r>
            <a:r>
              <a:rPr lang="en-US" sz="2800" dirty="0">
                <a:hlinkClick r:id="rId3"/>
              </a:rPr>
              <a:t>anikaanderson@nadadventist.org</a:t>
            </a:r>
            <a:r>
              <a:rPr lang="en-US" sz="2800" dirty="0"/>
              <a:t> </a:t>
            </a:r>
          </a:p>
          <a:p>
            <a:pPr>
              <a:buNone/>
            </a:pPr>
            <a:r>
              <a:rPr lang="en-US" sz="2800" dirty="0"/>
              <a:t>    301.680.6430</a:t>
            </a:r>
          </a:p>
          <a:p>
            <a:pPr>
              <a:buNone/>
            </a:pPr>
            <a:endParaRPr lang="en-US" sz="900" dirty="0"/>
          </a:p>
          <a:p>
            <a:r>
              <a:rPr lang="en-US" b="1" dirty="0"/>
              <a:t>Dr. Cleveland Houser, Prison </a:t>
            </a:r>
            <a:r>
              <a:rPr lang="en-US" b="1"/>
              <a:t>Ministry Coordinator</a:t>
            </a:r>
          </a:p>
          <a:p>
            <a:r>
              <a:rPr lang="en-US" sz="2800">
                <a:hlinkClick r:id="rId4"/>
              </a:rPr>
              <a:t>cleve.houser@yahoo.com</a:t>
            </a:r>
            <a:r>
              <a:rPr lang="en-US" sz="2800"/>
              <a:t> </a:t>
            </a:r>
            <a:endParaRPr lang="en-US" sz="2800" dirty="0"/>
          </a:p>
          <a:p>
            <a:endParaRPr lang="en-US" dirty="0"/>
          </a:p>
        </p:txBody>
      </p:sp>
    </p:spTree>
    <p:extLst>
      <p:ext uri="{BB962C8B-B14F-4D97-AF65-F5344CB8AC3E}">
        <p14:creationId xmlns:p14="http://schemas.microsoft.com/office/powerpoint/2010/main" val="195928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dirty="0">
                <a:latin typeface="Times New Roman" panose="02020603050405020304" pitchFamily="18" charset="0"/>
                <a:cs typeface="Times New Roman" panose="02020603050405020304" pitchFamily="18" charset="0"/>
              </a:rPr>
              <a:t>Keep It Simple Saints”</a:t>
            </a:r>
          </a:p>
        </p:txBody>
      </p:sp>
      <p:sp>
        <p:nvSpPr>
          <p:cNvPr id="3" name="Content Placeholder 2"/>
          <p:cNvSpPr>
            <a:spLocks noGrp="1"/>
          </p:cNvSpPr>
          <p:nvPr>
            <p:ph idx="1"/>
          </p:nvPr>
        </p:nvSpPr>
        <p:spPr/>
        <p:txBody>
          <a:bodyPr/>
          <a:lstStyle/>
          <a:p>
            <a:pPr marL="0" indent="0" algn="ctr">
              <a:buNone/>
            </a:pPr>
            <a:r>
              <a:rPr lang="en-US" b="1" dirty="0">
                <a:latin typeface="Times New Roman" panose="02020603050405020304" pitchFamily="18" charset="0"/>
                <a:cs typeface="Times New Roman" panose="02020603050405020304" pitchFamily="18" charset="0"/>
              </a:rPr>
              <a:t>Personal Ministries Is:</a:t>
            </a:r>
          </a:p>
          <a:p>
            <a:pPr marL="0" indent="0" algn="ctr">
              <a:buNone/>
            </a:pPr>
            <a:endParaRPr lang="en-US" b="1" dirty="0">
              <a:latin typeface="Times New Roman" panose="02020603050405020304" pitchFamily="18" charset="0"/>
              <a:cs typeface="Times New Roman" panose="02020603050405020304" pitchFamily="18" charset="0"/>
            </a:endParaRPr>
          </a:p>
          <a:p>
            <a:pPr marL="0" indent="0" algn="ctr">
              <a:buNone/>
            </a:pPr>
            <a:r>
              <a:rPr lang="en-US" b="1" dirty="0">
                <a:latin typeface="Times New Roman" panose="02020603050405020304" pitchFamily="18" charset="0"/>
                <a:cs typeface="Times New Roman" panose="02020603050405020304" pitchFamily="18" charset="0"/>
              </a:rPr>
              <a:t>“Any Ministry Carried out</a:t>
            </a:r>
          </a:p>
          <a:p>
            <a:pPr marL="0" indent="0" algn="ctr">
              <a:buNone/>
            </a:pPr>
            <a:r>
              <a:rPr lang="en-US" b="1" dirty="0">
                <a:latin typeface="Times New Roman" panose="02020603050405020304" pitchFamily="18" charset="0"/>
                <a:cs typeface="Times New Roman" panose="02020603050405020304" pitchFamily="18" charset="0"/>
              </a:rPr>
              <a:t>By Individual Members or Small Groups</a:t>
            </a:r>
          </a:p>
          <a:p>
            <a:pPr marL="0" indent="0" algn="ctr">
              <a:buNone/>
            </a:pPr>
            <a:r>
              <a:rPr lang="en-US" b="1" dirty="0">
                <a:latin typeface="Times New Roman" panose="02020603050405020304" pitchFamily="18" charset="0"/>
                <a:cs typeface="Times New Roman" panose="02020603050405020304" pitchFamily="18" charset="0"/>
              </a:rPr>
              <a:t>Which Is Focused On</a:t>
            </a:r>
          </a:p>
          <a:p>
            <a:pPr marL="0" indent="0" algn="ctr">
              <a:buNone/>
            </a:pPr>
            <a:r>
              <a:rPr lang="en-US" b="1" dirty="0">
                <a:latin typeface="Times New Roman" panose="02020603050405020304" pitchFamily="18" charset="0"/>
                <a:cs typeface="Times New Roman" panose="02020603050405020304" pitchFamily="18" charset="0"/>
              </a:rPr>
              <a:t>Direct Evangelistic Contact”</a:t>
            </a:r>
          </a:p>
        </p:txBody>
      </p:sp>
    </p:spTree>
    <p:extLst>
      <p:ext uri="{BB962C8B-B14F-4D97-AF65-F5344CB8AC3E}">
        <p14:creationId xmlns:p14="http://schemas.microsoft.com/office/powerpoint/2010/main" val="245651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066800"/>
          </a:xfrm>
        </p:spPr>
        <p:txBody>
          <a:bodyPr/>
          <a:lstStyle/>
          <a:p>
            <a:pPr algn="ctr"/>
            <a:r>
              <a:rPr lang="en-US" b="1" dirty="0">
                <a:effectLst/>
                <a:latin typeface="Times New Roman" pitchFamily="18" charset="0"/>
                <a:cs typeface="Times New Roman" pitchFamily="18" charset="0"/>
              </a:rPr>
              <a:t>“Keep it simple saints”</a:t>
            </a:r>
          </a:p>
        </p:txBody>
      </p:sp>
      <p:sp>
        <p:nvSpPr>
          <p:cNvPr id="3" name="Content Placeholder 2"/>
          <p:cNvSpPr>
            <a:spLocks noGrp="1"/>
          </p:cNvSpPr>
          <p:nvPr>
            <p:ph idx="1"/>
          </p:nvPr>
        </p:nvSpPr>
        <p:spPr>
          <a:xfrm>
            <a:off x="381000" y="1295400"/>
            <a:ext cx="5105400" cy="5181600"/>
          </a:xfrm>
        </p:spPr>
        <p:txBody>
          <a:bodyPr>
            <a:normAutofit lnSpcReduction="10000"/>
          </a:bodyPr>
          <a:lstStyle/>
          <a:p>
            <a:pPr>
              <a:lnSpc>
                <a:spcPct val="150000"/>
              </a:lnSpc>
              <a:buNone/>
            </a:pPr>
            <a:r>
              <a:rPr lang="en-US" b="1" dirty="0">
                <a:latin typeface="Times New Roman" pitchFamily="18" charset="0"/>
                <a:cs typeface="Times New Roman" pitchFamily="18" charset="0"/>
              </a:rPr>
              <a:t>    Personal Ministries Participants Are:</a:t>
            </a:r>
          </a:p>
          <a:p>
            <a:pPr>
              <a:lnSpc>
                <a:spcPct val="150000"/>
              </a:lnSpc>
              <a:buNone/>
            </a:pPr>
            <a:r>
              <a:rPr lang="en-US" b="1" dirty="0">
                <a:latin typeface="Times New Roman" pitchFamily="18" charset="0"/>
                <a:cs typeface="Times New Roman" pitchFamily="18" charset="0"/>
              </a:rPr>
              <a:t>   </a:t>
            </a:r>
            <a:r>
              <a:rPr lang="en-US" b="1" u="sng" dirty="0">
                <a:latin typeface="Times New Roman" pitchFamily="18" charset="0"/>
                <a:cs typeface="Times New Roman" pitchFamily="18" charset="0"/>
              </a:rPr>
              <a:t>Members Who Ask The Holy Ghost To Assist Them In The Process Of Doing What God Has Called Them To Do</a:t>
            </a:r>
            <a:r>
              <a:rPr lang="en-US" b="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buNone/>
            </a:pPr>
            <a:endParaRPr lang="en-US" dirty="0"/>
          </a:p>
        </p:txBody>
      </p:sp>
      <p:sp>
        <p:nvSpPr>
          <p:cNvPr id="13314" name="AutoShape 2" descr="data:image/jpeg;base64,/9j/4AAQSkZJRgABAQAAAQABAAD/2wCEAAkGBhQSEBUUExQUEhMWFBQVFBUYFBcUFBUUFRQVFBQUFBQXHCYeFxkjGhQUHy8gIycpLCwsFR4xNTAqNSYsLCkBCQoKDgwOGg8PGikkHyQpLCwsLCksLCwsLCwsKSksLCwsLCwsKSwpLCwpLCwsKSwsLCwsLCkpKSwpLCwsKSksKf/AABEIAK4BIgMBIgACEQEDEQH/xAAcAAACAgMBAQAAAAAAAAAAAAAEBQMGAQIHAAj/xABBEAABAwIEAwUFBwMCBAcAAAABAAIRAwQFEiExQVFhBhMicYEHMpGhsRRScsHR4fAVI0IkYiVjksIWFzNDgqLx/8QAGgEAAgMBAQAAAAAAAAAAAAAAAgMAAQQFBv/EACoRAAICAQQBAwQBBQAAAAAAAAABAhEDBBIhMUEiUWETMnGRgRQjM6HR/9oADAMBAAIRAxEAPwCx3HTRA1AToNf5xKZOo89Ty4IO5qx06BceSOlFgjrcDePLghalaTDdfJEOoOfvoOX6leFOBDR6/ultDEwct+8fRZFQnRunl+qlbazv+yn7iB90IQrNLehrEyeJ/dHd7nORvujc8xx9EHTdmEN0bxPEqYXAaIaBHE8PVVdF9je3qNZEanh+wTKzt2Vjlc5ufcA8RxjnCpNbHIMM1PF3AQgrXtG5tVpYSXAg5uAM8BxWjDNp89CskE0Wbtt2Qc2iajQCGamJ0HOFB2UtKmWWTHGBIVzxHE2uw6rUqENmjUDhwzFpED1hD+z1wNi0j7zp9NF1Ek1aOa5NOmQ/aazd9fiEje8uqEu3XRS0HcAqqdpLRrKzS0RmaSRwkGFW2i9xz6+tv9W0/wC4fVdXt6oaGzyH0XOLun/qAeoXQ22ZqMaBwA+iJrgBPkYtrgpB21ptNs/aY0TJmGPbsQfVV/tZa1O61DsvHl8ULsO0ew3BqJt2nKJyjXjMJTcWxZmDToNgVYcHb/YH4R9EsqUsznTP5JbRdgVlicN8TZ6hTXNRjmEhp0/2q14Th1IUxoEVeWzBTOg2V0SzkmEtY+o4u2kgLXHezNOo0lsSrL2ZwOnUFYuH/uvHoIUOLWTKDRlJJnRvPohuuQ0t3Bz7DezWQl9bwsGw/wAnGY0TC6vwG5WeBmm255aou8tq1Q5naNGwiAOQSqvQOv8AiYmeAjkOqXe58sao7OkQVXn+cOHFDVH6a678Z28ltUZGkzJ14fFDvp7wZ30hGkgW2aazI2jmobmp5mfkpGMM6n5SFpUaSZGuu+yIo1fU2j9SsMrw0w7Xkf59F66IkdAh6g8IjXX1+Kog3oXpqQHwOTjsDyJ5eavOGeyS4qNDn1aNNrgCCCahIOs6AD5rl9O4gEEzr/PNdZ9k3bAtputXQ7LNSlmflAb/AJtBIOgJkDqVcXtdAzjasdWXset2kGpVqVI3AhjT001HxVqw7spaUP8A06FNp55czv8AqdJVaxn2jGkRkbRIk5v7pMRwjKPzSyp7XxkcfAHgwGgOcD1nRP4EUdNDByHwXlyf/wA3avKmvKyUM/E7bZZFmAJdqiXVOQULqTnFc1o2pgtYjhry5KBtsTvomBt2t3MlCXN40bkeSRJe41P2Iqg4NElROp8XGT8lBWxYeSXXWL8v56oKsMOvMQazqkt1fufuYby2S+vdSdpKJtcIqVNT4W9Uail2Tc2RirmOVuv0/cp7hWGd1BcM1Q7N5cZPIKeww4Ux4ACeLzt6cyjxTA0nU6uJ49P2QSlfCCS8s27T4eatg4gkml49NiN3COPP0T32T5vsJmMveuy8+GafVSvaP6VcHjkePlA+qJ9ng/0en3z8w1dXBGoI5uZ3NlmVT7Y32SrTBB90weeuqtiR9o7VjnUy6NA6J9E59Cjm9fEga404hdXwk/2x5D6Lnt9ZM+0CAP4V0PCx4B5D6KwV2GKC/YDSqA6jI76FTofEqOejUaCWyxwkbjQqFsqmFuPdDXgrKzB6WWMusaniVQre2qsYAJIhWKzx25FMZqOYAe9lcPUwlKSvkOuB3SwoNEBx+SCxbDqpYQwl2m0hYt+04yy9kdQRHzUQ7d2okOeWkdJ+ilwZdSK52ZsqwZV0IAqOBn72khG/00Ey/wAR+KPwrGRcW7nsBAfXq6ccoIAnz3UNQlZ89eDTp06ti67tQdAEkusFaTJH6fBWYhRV6EhZkma20UPEMF6ddNZSC7t8rogjnwV7v6DhoP56qr4o4yQ4+un1T4NiMkV2V2s/fU9FE+QN4Kku3cIGvHlHXmhK1UAzy09U+jObMr6EnfnGq074OPIj+bKMnbnwUBqan4KUSyau39ZRGGXzqTwQdvpsUE2sRp9VNTaD5fTXWUD65DQfeVyXmTIOoPRAVHvBgbc0wuqc6iToIgfzkfign2ruo89vimwfAuS5I8x5heWvcHmvIwTvZqtbqdUHXxX/APAoqj28SStDVbwbKwMega4vnHQApe6hUcdQAnnen7gCia4naPQJTGxvwJP6S527lvTwBn+RcfkmFa4DeOqDq3J4PAQ8+A/yE0cMps2a0dSpe/YOMn4/skF3XeN/F1mUuqXNR+gn00CtY2+yt9Fmq4q0HcTzPDyatqF1OoknmfyVesLBxMu+HFWGi3ZC4KI6HJY2OLsKvOlIn5Epl7OXzbO/H/2hCspf8JvOtKr8qZWnslqk2lSd+8/7Qurh+xHLz/5GZ7d+0X7G7uaLQ+tEuJPhp8gRxd0XHcX7aXlapnqVnF3ACGtA5ABGYzhtxVuaxDHEmtVmPxuUFv2MrvE5SI3lSUo9suEGxv2U7UurVgyrvGh56ruWF+4PIfRfPX9AfbvY46HMNQvoDBHTSb+Fv0RQmpLgDJjcHyMFpW9134T9FutKxhrvI/RGAI7J7RTExsFJjPa2hbUi5zw50eGmCMxMbRwHVV7E3EUhlJkQgsT7KsuWNqBxkxKzLLy0kMjHc0ik33aarVc4l2UEkwNhKUuuyeKvr/Z/T5lCVuxzKQJHiS7Xk2vFJLgtHYZn/DaJ+93jj5l7h9AEbXcs9nLXJZUW7eCY/E4u/NCYlilGmYfUaDy3PwCk0DjZsSsqCjeMdqDpzgj8lO9wjSD5JcRzFmKMJCqGJ2czHzn9VdqolBXFkHTIHwQbqZbhaOW39sWun06JZWZsOuquHaKyAJga/wA3VRrUzm2EfmtkHaMU40we4dqeGgg+awKZADiDl3zFpy/9Z0Vz7K9lQXd9cU+9GgpUj7hdOr3jiAI0XRv6YTTmo4AEe4GtDI5ZY1Hmlyy06Q2OG1bdHAmRx8/RZp1YI/nHinnbvBGW11lpQ1rmNe1o0DcxLSByEtn16Kuu+nlqjVSVimnF0WezxLKMrQIAA2/NHC5BEkNjiqnbVnCOOn89U1tb5oEnY8eKTKFDozGeejyZ8llABtM66a67LyGvlhX8I6dn5yfoozegaAQobR1SqN4Hkj6eHCmJPid14KnjaBi7M2VDO7xaNAkjp1QGN465jf7LQGjiePkEZTqZadWPeMKu48SA1shumqB90bscNsdwJVxKpUpkvAa4HQjjzBSy4unRmaSOY69E6sbUPpeAgsEgmdS7igq2EukxsmRaRnyxcuRYy6e8+8fXZPcMwzSSo7PCOY/RWG3pQAFU5+xWPH5YOy3DVM1mXUmApKgyo3sthX2yo7MYp04LubpJgDlsdUqMHN0h0pKCtj2zrCphV1AIApVxJEB39omWniED7IHf6aqP+Y0/Fp/RW/GLXNaVqbABNGoxo2ElhACrHs6wSraU3tqgePKdNYInf4rqxjSSONOW6TYzqWjKbqriAJqOPxKX3denBMiOac4jTzh2YaSq9dW9MUHAaDVZMsadHRwO0ivV69OsXNbrGsrpWAn+038DfoqBa0maBkAnir9gjYYGzJDQi0y7a6A1j6T7GSHxExSf+E/REIfEaZdSe1pglpE+i1PowFMsbltVhHEaKRlOq1nhHhlIsEcW1YJ0M/JXqndtfRLGiS0ALLBb47huOVSRX6lJz3e8QsXNINbBMrDK+Vxkzrsob2rxSpcI7MYpyJcKvmtPd5j4pLQTIn/JrT846pLjzKbH5y2XDUE/FCvwqmXd41rWvbVY8u2eYJ0ad9SdlYMfwRtVpnTU7IXclwZ2lCbTRVbXty4ugZd4AL2Bxjk0nZPbbtF3mjmkHroq3YYK2lUjKCA8uggS4EAQdOnzKfU8JY5xdlyyZgaD4K+EuGUrb5XA3pQ7ZZr0dERa2wa2F640CBrgtPmiiY1aZnRJnkgbTs21zxI2I05q1XwGbRRW4h4PUenNB9RpUH9NN2YtnEvDAS0tJbAAPLgRqNE7q1HBmV+pBGu06gIa0tCXue4ASSRrrvoRHTmtMbve7pl7jJGw4uI90eQ3VLoLyco9oV93mI1ncGZKQ14NbJ/+znfBV9rVJfvLqhJMkuJd1cVs+np6/NdBcJHNfLbPUjDhzP8AIUjx4oA4/XdRN310PDqjLYcSNefT9VGREjaoAjKV5ZzLyCgzseHW7WN05brW6rotrdIS+9S5SH44UB07sZ8p2dp+iV4zYGq7TQxHRa3lSDKJoYgXNzcdj+qS0+0bItVTAez1t3LKjCCHSDHDzTEHihG5nOOunHqjqbJUbt2BSXCJKCJYVExuiwXoWWggszaI3slc/Z7mJ8D/AAOHCZlp+OnqltOvqsVX/wBw8NZ/NSMnF2gZQ3KmdOrXS1zJVZ3/AHtJruOx8xuim113IpNWjhSuLaYRVZmBCqeKWESCVZTcxql2KVB3Wct1Sc8E1bH6fM4Pgq1pRyu04FW/Dap0KS2DM8EtiE+pthq0QwrHHaKy5nlluGBvTGkT1XMu2vtJvLd76OSk0OByvEkxx0J3V6qVeAXM/atbzSa/i126GUAU7KbR7T1J0eQVffZz2lfUe9rnZpEn0MLlmCYHWu6vd0Wyf8ncGjqu2djuwNOybmLi+oRqTtrwA9EuMC2/YMvKrWEujTySqtf94YaN1a8QyimZAiCSqfZYtSFZoDdHbaIXo3Lo2w18Yfd2PcIw5oBc4Aw2RPORCMqVAWkea1rVRkk6CQPRBxm2ePisudLHLakOxyeZb5Mx/T2u1RVC1AQFleQ4tmddD+SY98s6aGyTRLUfCT4hclHVaiBNPMUM+S4Khceqgua2RpI3gx59UfctjRLbkSkjQ2zxioWa0hmjcO8PnzSHHXPcfF4nHQNGvo0J9h1BzxDBJ26DqTwCb0MDbT1PiqfePDo3kFpx4pZH8GfJkjBV5OH4pgtSmZeA3WQJkjz4DyUFIjc/zqug9rcCc90U2ue88ACT6AKkXGEVaOlSm+nJPvNIW2UaMSfJHUYCCOREfH9kI2oRInjHzRL6ZjmZ16oYsAdvx18kBZtmHVeU4c0aLyEM7U6volV/cLV13pugbmpKxOVnQUaAbp0pxhFANb5pM46p5bv8IRJkozWpidBC1aIUjnKJzkLLNy/RQPqLV9RRZkJCRjtUzbhNy5+lLQ7OLmtAEbnWfkgbFgLxO0j67LoOeGkrXpsCy3Zl1GoeKtoFhlkKLMsyZkngT0HJHsMpfY3Yql2ugMJiKrWhddR2LajkOTk9zNm0Ao8UoZmQs0Xlzp2CkuT4SsmolykMxryLrajla1vHiprmrqG/FD21Xdx2CzaU88vPHbyW75YglBhpd8Fzz2hvLrYtAJJ2A1V/xWrlZASD+jGrUaXDwgz5qn0X0TdgMBZb2jIbD3NBeeMkayrNKEacogKZrvCqolkOIub3ZnaFTezNoHV3ujQaDpun3aS5imBzQHZCnBcmx4QmXMi0NpCIIkHcKsX+F0m1DDWCeehPVWpJMSwWiagLi8Z3RAPhn8lz9Vjco2jpaSajKnYAaQa3QQBroETRuJCHvsIZTHh7wGDI7wgHlpqEusarmANe7NvBiNOAI5rmSi4nTjLeh258rXNCEbdBbsD6kim1z+cDQeZ2CC76CpLsiuqiGtLF9w/LT0A958aN8ubuic0ezDnQarso4sbq71dsPROra2bTaG0wGtGw/XiT1Kfj07buRnyahJVA0sbKnQphjNgPMk8yeJWxYXHaBzRjKnNSioF0FVUjnO7tkVvQDRoI58z6qq+0TCO9tX5R4wMw9NYVvNRLsQoFwIRpoB2fPJcRpxnXp/Ch6+ro9Vc+2fZN1Nxq09uLf0VLdUWeUaZoi7RFlP8AtXlsXtWFQQ/s+07wfHqOY3TyjiQeJBXO7Z1Z/BrRzKYMrvpjMDqOWxSZ4U+jRHLKKuXRcLi4jVHWuKAjdVKwxttdvJw3CyLkjikqDXDGvIu0XT7eFqbpVRmIlbOxZ3BF9Fsr6yRZjVW7HyqqzGX9EbZ46AQKggHiOAQvDJFrNFl77O25zOe5ksAApuI3fJzFvpxVgubglmXaQklzi7HMb3TgQAA2DpAU9piBeBm35LpTg8WFOPgxY5rLle5dm9vSbT0B149UfTvWxqUmxapBCJwaqKhDSEGDV7ntn2FqNHS3w6HltiAdoFNXqeE+SHGGgGQYUvdHaVMsJSna6MsWlESXlyW0wwauKbWQLaYneENUwUanMc3DotqNw5oh2scV0bTVIzcp8kGMPgCeJRlOA1obrokXaCt3ga1p3KcWbQxgBPBC0Wmb3DoE9VKHeFDVqgIPJbMuAQIV1wUV/tTX8bW9JU/ZUe8knaG5zXB6QEy7K1/eTWvSIT9ZaqlSEDf1HHRoaTvDuPkRspG1yTA1KJp0QNdzzWXJtUWmasc2pXHwUa6r1S/xzvoBo0LStJHzTjEw5pMsd5hpII5ghIqlR7zDKb3E6ABhOvw0XBmm2ehU1VhmD2zq9Xu2mI8TjybIBjrquhWlu2kwMYIaPiTxJPEoTBsJFvSDAJcYL3cXO/QbBHarfhxbF8nMzZt7rwZyg7rcUB6KMrweY/nyTzPZL3bV40FinAGn7+q3DiroqyI01G5iKXiqolie/wANbVaQQuR9s+wz6E1aYzMmSOI31Xb3U0PcWocIIlRqwk6PmDvGcj8l5dwq+zO1c4num6knbmZWUOwPec0t8AY3xEmBr0S26guMbSpKuIvcIJ0QrnoEn5GNrwRU7RrTLRBO6IpxInbiowViqYCtoidExcC45dlHmIOnwUVMQJCOptDm9VaVKiSe52QCHdCstcRuo3MgrbMVT5JQ4wTFnW9ZlRoDg06sOzhxHQ9V1rDLFl65txTdlpgxlHEjcO8pXE6b4XdPZzaNZYUnNn+4M7vxEAGOWykG+mTLTSkuxhfdmqdT3p9NEnrYX9nfLJLeStlU6JJiFTfiUUdu+5JC909tJsWsxvUyDopqeMNPGFBVpCNBBO6qfaGyqU2F1OXO5J/9ThuhH0chef6myNXJRUxBzS7wkt4FVDALeuagfVMtG7dtVY8Tv2hgdJDQYICrJqFCSUf9sdi0zlFynf8ACG2E27XMcXN1O3RQX4ycTCUYli/dhpbLT57oyliArU5kbJmLPvbFZMGxINtbxopkucIOgUdCvoY2EwhcLqsqAjKJaYj80xcwBpWLLnyRyNp/wb8WnxyxpP8AZQbu7mq4nmrH2TfDHO4SkuKYSXuzM0PJPMBt3UqOV0St0dZjlG26OdPQ5YTaSv5LTSIjMzUHcIhlQFKbIxJafFxbwKLZVB8TdDxakSp+pO17lpOL2yVP2/4GFyltCM0kgAczGvAapc+9CY4Lb5yajhIblawHYEtDnuHXxNHohSCsaFgWpYtnOWso6Bs1NNROYp1ghSi7BxoV6rcxoJPQD6lSOao31cokyeQHNUQ2pEnhHrJU0oelcOd/jAUoCshvK0cFo66YNMwnlMn4LYulQhiF5eleUIfM2QrBapyVGSlNGg0hZqs0W7WqV7dFCwak1F2dFxMAShqZVjw8jICEnLk2KzfoNItTk2t1Qrp2RFQZhomr6TSIgQiL2MslKaWItdxWKcpZOT0WHBi0n9tvv3BL63yO090rqvsl7Qh9D7M73qZJb1YeHoZXK8Uu2lsDVG9ise+zXVOp/jOV/wCE6FbMTe22eb1+PHHM4w6PoOsdEiuTLimVa+BbI4hKiJMpeWabpGbDFrlmoorBtgpw1aVHBu6ztj0KcSpub7onmq9iVrUq03NDXNO45Suj2dvRqCRr04otuGUx/iEf0MjdpotaqMVTTOUWeCVqxb3wmBGkqw2vZVrRDWuCvjbdo4BbZQn4sMoc7v0Z8moU/BzsdlTSq94C8cxwKKubkBpnRXSs9gHiIjqlla4tjuGu9JRTiu5S/ZMeVriKOd0bgF+86o+rf5RzVofbWm4pCeghQ/0kP1ayB5LnzjX20/wb45r+5UVN+NubqGuMdFYbK7Fan3jJa8DY6T0KO/8AD7o90KOpahnJpWjBmy44tNcGfNjx5pJgffzJdTIdx4hXOwbloUxEHICfMhVQUcxADokiY1McVYKuNU2kMDg5+0Azl6StWnbk22Z9UlFJJBrivAoVtaVK162GEllZlRhyzKohsVHUbot5XioWJ6l5XfpSpADbM86achxWGYS92taq53+1vhb8AmLmczA89uijfiVFumcE8h4vooXZvQtWsENACmQ7b7N7rSBzOizmPFUUTLyjzrylFnznAXi0LUFZJQDzICxUO69TOq1uihGbfTYKx+qtNvlDAAOCqLmwj8LxQyGnVLnG1yHhnOE04dhuNYpm/tjSN+qSlxU+Ne/mCEZUzDkUEYpL0mrNnyTn/d7NartVvb1YKHqFYa5NXRhk+Tv/AGKxj7VaMO72+Bw6j9lbGWLBw16riPsxx/7PcNafdqODSOE8D+S7sXpUIR3Oy8rkkiE2zPuhQ1rFhG0Hop31ELVrFFOMa5QuMpe4sdTLHciOIRAxKoOKgqVZJWJC56lt+1m5xUvuGTMYMajVCV7qpUMSR0GnzUAXqtYMGYmPr6JjySkqbAWOKfCJRgpiXbbkuM/VQF1Bm7p/CNEnxLHnO0zGB1VfucR3MykyeNP0q/yaI4516nX4OgWmL2kxIaf9w/NPWRGkRwjZcFub7UknyTPA+3Na20a7Oz7jtR6clqxZa4a/Rmy4E/tf7Ov3txlbpukF65p94AlHVqouKbXtmYBIB11Ex1SK4fqeBCvPJjNJBV8g9WgQ6aZLS7SZ2B3jkmNlaMp+6JPFx3QdHVw+KJD07Ru4v8idd9y/A1pVUUyqlNGoimVVuOcMRUWwegm1VIKyhArOtg5Am4U4eqIRX9kHkEgu0OmaGjmSOKjo4eymP8WrfEfc94M6kwB5pJ3NMuJc8uMqFjwXLOBnyW/eJZSqNGyKYxx4QOuihCfvOqwovsLeZXlRKPn6pTLdwtC5PLqiHtM7pC/RZseTejsa3R/00qvh9GA+Cs1nqJzlHUdojMO7ijFQ6KG1uMrpW7DIKEduqavguE3BqS8DO7uWuG6FpDMSOiFJUzKkDRBGO1UhmbO8090g62pseC12h4FLqtItdBUjq0Gea9Uuc+hG3FWrFMPwNx72nG4qMjzzBfTNs+WNP+0fRfNvZYZbmk7/AJjNP/kAvo6xdNMIb9dfBc16FZvUKBuawaJJARdQqi4zcurXzWExSpEHL95/M9Ahyy2xbJijbosDgsL2ZQ3lfKwniuZHlm89cXoYOZ4Dh5lIb2/zGSZ/nBA3V04ncpVcXZc/KNIE/krdy/A1RUQqtW1QNd8rD3r2H2Zr1m05gE6noNTHWFcUSUhLfav1kcpECOakwmyNWsymNifF0aNXH4CPVNe2ToruEeFgZTaOQDRt6lY7M0O7Bqbudt0aDt6n6BboY3xZhlPujolOqW6t0/RFm4ZVEVWw7g4aH9/VV61xCeCMbXnzC1zxpoyxm4sPp2Io5qlRwcyAGR7zyf8AGOHVDPrucZcA2dmjgEZSw4OY2o4knWBwGv7IOs3XmixQUFSKyZHOVsmpFEMeg2FTtKaJCmvXn14UGZC3FZWUaYhiUbKeyxrw6lVi+rkuQ5qmIBguMfFWXRccPvBWDqpeB4oE6w1uwaDpJKPtcFpuGfxEknfSUnw3KxjGBoc4atnRoO0lOHWVaoIfWLW/dpjLp+I6qmUbXWIULceJzWnl7zz6BJrrtJXqaW9Ej/fU+oYmYwO3ojMWknnu4+pQVTtAyYp046n9lSRdis2uIHXvz8B+i8mX9Vrc2/BeV8ks/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 name="irc_mi" descr="https://cbschicago.files.wordpress.com/2013/01/group_of_people_with_different_careers.jpg?w=420&amp;h=316&amp;crop=1">
            <a:hlinkClick r:id="rId2"/>
          </p:cNvPr>
          <p:cNvPicPr/>
          <p:nvPr/>
        </p:nvPicPr>
        <p:blipFill>
          <a:blip r:embed="rId3"/>
          <a:srcRect l="6762" r="5856"/>
          <a:stretch>
            <a:fillRect/>
          </a:stretch>
        </p:blipFill>
        <p:spPr bwMode="auto">
          <a:xfrm>
            <a:off x="5791200" y="2286000"/>
            <a:ext cx="2909207" cy="23730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458200" cy="838200"/>
          </a:xfrm>
        </p:spPr>
        <p:txBody>
          <a:bodyPr/>
          <a:lstStyle/>
          <a:p>
            <a:r>
              <a:rPr lang="en-US" b="1" dirty="0">
                <a:effectLst/>
                <a:latin typeface="Times New Roman" pitchFamily="18" charset="0"/>
                <a:cs typeface="Times New Roman" pitchFamily="18" charset="0"/>
              </a:rPr>
              <a:t>introduction</a:t>
            </a:r>
          </a:p>
        </p:txBody>
      </p:sp>
      <p:sp>
        <p:nvSpPr>
          <p:cNvPr id="3" name="Content Placeholder 2"/>
          <p:cNvSpPr>
            <a:spLocks noGrp="1"/>
          </p:cNvSpPr>
          <p:nvPr>
            <p:ph idx="1"/>
          </p:nvPr>
        </p:nvSpPr>
        <p:spPr>
          <a:xfrm>
            <a:off x="304800" y="1524000"/>
            <a:ext cx="8534400" cy="2438400"/>
          </a:xfrm>
        </p:spPr>
        <p:txBody>
          <a:bodyPr>
            <a:normAutofit fontScale="92500"/>
          </a:bodyPr>
          <a:lstStyle/>
          <a:p>
            <a:pPr algn="ctr">
              <a:buNone/>
            </a:pPr>
            <a:r>
              <a:rPr lang="en-US" b="1" dirty="0">
                <a:latin typeface="Times New Roman" pitchFamily="18" charset="0"/>
                <a:cs typeface="Times New Roman" pitchFamily="18" charset="0"/>
              </a:rPr>
              <a:t>   </a:t>
            </a:r>
            <a:r>
              <a:rPr lang="en-US" sz="4000" b="1" dirty="0">
                <a:latin typeface="Times New Roman" pitchFamily="18" charset="0"/>
                <a:cs typeface="Times New Roman" pitchFamily="18" charset="0"/>
              </a:rPr>
              <a:t>Four Things About </a:t>
            </a:r>
          </a:p>
          <a:p>
            <a:pPr algn="ctr">
              <a:buNone/>
            </a:pPr>
            <a:r>
              <a:rPr lang="en-US" sz="4000" b="1" dirty="0">
                <a:latin typeface="Times New Roman" pitchFamily="18" charset="0"/>
                <a:cs typeface="Times New Roman" pitchFamily="18" charset="0"/>
              </a:rPr>
              <a:t>Personal Ministries Leadership </a:t>
            </a:r>
          </a:p>
          <a:p>
            <a:pPr algn="ctr">
              <a:buNone/>
            </a:pPr>
            <a:r>
              <a:rPr lang="en-US" sz="4000" b="1" dirty="0">
                <a:latin typeface="Times New Roman" pitchFamily="18" charset="0"/>
                <a:cs typeface="Times New Roman" pitchFamily="18" charset="0"/>
              </a:rPr>
              <a:t>   I Wish Someone Had Shared With Me</a:t>
            </a:r>
            <a:endParaRPr lang="en-US" sz="4000" dirty="0">
              <a:latin typeface="Times New Roman" pitchFamily="18" charset="0"/>
              <a:cs typeface="Times New Roman" pitchFamily="18" charset="0"/>
            </a:endParaRPr>
          </a:p>
        </p:txBody>
      </p:sp>
      <p:pic>
        <p:nvPicPr>
          <p:cNvPr id="7" name="irc_mi" descr="http://static.guim.co.uk/sys-images/Society/Pix/cartoons/2013/1/11/1357921318598/Businesswomen-Talking-To--008.jpg"/>
          <p:cNvPicPr/>
          <p:nvPr/>
        </p:nvPicPr>
        <p:blipFill>
          <a:blip r:embed="rId2"/>
          <a:srcRect/>
          <a:stretch>
            <a:fillRect/>
          </a:stretch>
        </p:blipFill>
        <p:spPr bwMode="auto">
          <a:xfrm>
            <a:off x="2971800" y="4114800"/>
            <a:ext cx="3200400" cy="2057400"/>
          </a:xfrm>
          <a:prstGeom prst="rect">
            <a:avLst/>
          </a:prstGeom>
          <a:solidFill>
            <a:srgbClr val="FFFFFF">
              <a:shade val="85000"/>
            </a:srgbClr>
          </a:solidFill>
          <a:ln w="9525" cap="sq">
            <a:solidFill>
              <a:schemeClr val="accent4">
                <a:lumMod val="5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990600"/>
          </a:xfrm>
        </p:spPr>
        <p:txBody>
          <a:bodyPr>
            <a:noAutofit/>
          </a:bodyPr>
          <a:lstStyle/>
          <a:p>
            <a:pPr algn="ctr"/>
            <a:r>
              <a:rPr lang="en-US" sz="2800" b="1" dirty="0">
                <a:effectLst/>
                <a:latin typeface="Times New Roman" pitchFamily="18" charset="0"/>
                <a:cs typeface="Times New Roman" pitchFamily="18" charset="0"/>
              </a:rPr>
              <a:t>Four Things About PM Leadership                  I Wish Someone Had shared with Me:</a:t>
            </a:r>
            <a:endParaRPr lang="en-US" sz="2800"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304800" y="1676400"/>
            <a:ext cx="8686800" cy="4724400"/>
          </a:xfrm>
        </p:spPr>
        <p:txBody>
          <a:bodyPr>
            <a:normAutofit/>
          </a:bodyPr>
          <a:lstStyle/>
          <a:p>
            <a:pPr marL="571500" indent="-571500">
              <a:lnSpc>
                <a:spcPct val="150000"/>
              </a:lnSpc>
              <a:buAutoNum type="romanUcPeriod"/>
            </a:pPr>
            <a:r>
              <a:rPr lang="en-US" sz="3000" b="1" dirty="0">
                <a:latin typeface="Times New Roman" pitchFamily="18" charset="0"/>
                <a:cs typeface="Times New Roman" pitchFamily="18" charset="0"/>
              </a:rPr>
              <a:t>“It’s </a:t>
            </a:r>
            <a:r>
              <a:rPr lang="en-US" sz="3000" b="1" i="1" dirty="0">
                <a:latin typeface="Times New Roman" pitchFamily="18" charset="0"/>
                <a:cs typeface="Times New Roman" pitchFamily="18" charset="0"/>
              </a:rPr>
              <a:t>Not </a:t>
            </a:r>
            <a:r>
              <a:rPr lang="en-US" sz="3000" b="1" dirty="0">
                <a:latin typeface="Times New Roman" pitchFamily="18" charset="0"/>
                <a:cs typeface="Times New Roman" pitchFamily="18" charset="0"/>
              </a:rPr>
              <a:t>about you” </a:t>
            </a:r>
          </a:p>
          <a:p>
            <a:pPr marL="571500" indent="-571500">
              <a:lnSpc>
                <a:spcPct val="150000"/>
              </a:lnSpc>
              <a:buAutoNum type="romanUcPeriod"/>
            </a:pPr>
            <a:r>
              <a:rPr lang="en-US" sz="3000" b="1" dirty="0">
                <a:latin typeface="Times New Roman" pitchFamily="18" charset="0"/>
                <a:cs typeface="Times New Roman" pitchFamily="18" charset="0"/>
              </a:rPr>
              <a:t>The Baptism Of The Holy Ghost </a:t>
            </a:r>
            <a:r>
              <a:rPr lang="en-US" sz="3000" b="1" i="1" dirty="0">
                <a:latin typeface="Times New Roman" pitchFamily="18" charset="0"/>
                <a:cs typeface="Times New Roman" pitchFamily="18" charset="0"/>
              </a:rPr>
              <a:t>IN and On </a:t>
            </a:r>
            <a:r>
              <a:rPr lang="en-US" sz="3000" b="1" dirty="0">
                <a:latin typeface="Times New Roman" pitchFamily="18" charset="0"/>
                <a:cs typeface="Times New Roman" pitchFamily="18" charset="0"/>
              </a:rPr>
              <a:t>Us</a:t>
            </a:r>
          </a:p>
          <a:p>
            <a:pPr marL="571500" indent="-571500">
              <a:lnSpc>
                <a:spcPct val="150000"/>
              </a:lnSpc>
              <a:buAutoNum type="romanUcPeriod"/>
            </a:pPr>
            <a:r>
              <a:rPr lang="en-US" sz="3000" b="1" dirty="0">
                <a:latin typeface="Times New Roman" pitchFamily="18" charset="0"/>
                <a:cs typeface="Times New Roman" pitchFamily="18" charset="0"/>
              </a:rPr>
              <a:t>Start with Simple Options</a:t>
            </a:r>
          </a:p>
          <a:p>
            <a:pPr marL="571500" indent="-571500">
              <a:lnSpc>
                <a:spcPct val="150000"/>
              </a:lnSpc>
              <a:buAutoNum type="romanUcPeriod"/>
            </a:pPr>
            <a:r>
              <a:rPr lang="en-US" sz="3000" b="1">
                <a:latin typeface="Times New Roman" pitchFamily="18" charset="0"/>
                <a:cs typeface="Times New Roman" pitchFamily="18" charset="0"/>
              </a:rPr>
              <a:t>Multiply </a:t>
            </a:r>
            <a:r>
              <a:rPr lang="en-US" sz="3000" b="1" dirty="0">
                <a:latin typeface="Times New Roman" pitchFamily="18" charset="0"/>
                <a:cs typeface="Times New Roman" pitchFamily="18" charset="0"/>
              </a:rPr>
              <a:t>Resources</a:t>
            </a:r>
            <a:endParaRPr lang="en-US" sz="3000" dirty="0">
              <a:latin typeface="Times New Roman" pitchFamily="18" charset="0"/>
              <a:cs typeface="Times New Roman" pitchFamily="18" charset="0"/>
            </a:endParaRPr>
          </a:p>
        </p:txBody>
      </p:sp>
      <p:pic>
        <p:nvPicPr>
          <p:cNvPr id="4" name="Picture 3" descr="https://encrypted-tbn1.gstatic.com/images?q=tbn:ANd9GcRfPI_iIBGADSNaCen85yy1-2GefBOZnAfJWRD4mr9xWuOi-pD6"/>
          <p:cNvPicPr/>
          <p:nvPr/>
        </p:nvPicPr>
        <p:blipFill>
          <a:blip r:embed="rId2"/>
          <a:srcRect/>
          <a:stretch>
            <a:fillRect/>
          </a:stretch>
        </p:blipFill>
        <p:spPr bwMode="auto">
          <a:xfrm>
            <a:off x="5486400" y="4419600"/>
            <a:ext cx="3124200" cy="18288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838200"/>
          </a:xfrm>
        </p:spPr>
        <p:txBody>
          <a:bodyPr>
            <a:normAutofit fontScale="90000"/>
          </a:bodyPr>
          <a:lstStyle/>
          <a:p>
            <a:pPr algn="ctr"/>
            <a:br>
              <a:rPr lang="en-US" b="1" dirty="0">
                <a:effectLst/>
                <a:latin typeface="Times New Roman" pitchFamily="18" charset="0"/>
                <a:cs typeface="Times New Roman" pitchFamily="18" charset="0"/>
              </a:rPr>
            </a:br>
            <a:br>
              <a:rPr lang="en-US" b="1" dirty="0">
                <a:effectLst/>
                <a:latin typeface="Times New Roman" pitchFamily="18" charset="0"/>
                <a:cs typeface="Times New Roman" pitchFamily="18" charset="0"/>
              </a:rPr>
            </a:br>
            <a:r>
              <a:rPr lang="en-US" sz="2800" b="1" dirty="0">
                <a:effectLst/>
                <a:latin typeface="Times New Roman" pitchFamily="18" charset="0"/>
                <a:cs typeface="Times New Roman" pitchFamily="18" charset="0"/>
              </a:rPr>
              <a:t>I     </a:t>
            </a:r>
            <a:r>
              <a:rPr lang="en-US" sz="2800" b="1" dirty="0"/>
              <a:t> </a:t>
            </a:r>
            <a:r>
              <a:rPr lang="en-US" sz="3100" b="1" dirty="0">
                <a:effectLst/>
                <a:latin typeface="Times New Roman" pitchFamily="18" charset="0"/>
                <a:cs typeface="Times New Roman" pitchFamily="18" charset="0"/>
              </a:rPr>
              <a:t>“It’s </a:t>
            </a:r>
            <a:r>
              <a:rPr lang="en-US" sz="3100" b="1" i="1" dirty="0">
                <a:effectLst/>
                <a:latin typeface="Times New Roman" pitchFamily="18" charset="0"/>
                <a:cs typeface="Times New Roman" pitchFamily="18" charset="0"/>
              </a:rPr>
              <a:t>Not </a:t>
            </a:r>
            <a:r>
              <a:rPr lang="en-US" sz="3100" b="1" dirty="0">
                <a:effectLst/>
                <a:latin typeface="Times New Roman" pitchFamily="18" charset="0"/>
                <a:cs typeface="Times New Roman" pitchFamily="18" charset="0"/>
              </a:rPr>
              <a:t>About You” – It’s ALL about Humble Servant-Leadership</a:t>
            </a:r>
            <a:br>
              <a:rPr lang="en-US" dirty="0">
                <a:effectLst/>
                <a:latin typeface="Times New Roman" pitchFamily="18" charset="0"/>
                <a:cs typeface="Times New Roman" pitchFamily="18" charset="0"/>
              </a:rPr>
            </a:br>
            <a:br>
              <a:rPr lang="en-US" dirty="0">
                <a:effectLst/>
                <a:latin typeface="Times New Roman" pitchFamily="18" charset="0"/>
                <a:cs typeface="Times New Roman" pitchFamily="18" charset="0"/>
              </a:rPr>
            </a:b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304800" y="1371600"/>
            <a:ext cx="5410200" cy="5334000"/>
          </a:xfrm>
        </p:spPr>
        <p:txBody>
          <a:bodyPr>
            <a:normAutofit fontScale="92500"/>
          </a:bodyPr>
          <a:lstStyle/>
          <a:p>
            <a:pPr>
              <a:buNone/>
            </a:pPr>
            <a:r>
              <a:rPr lang="en-US" b="1" dirty="0"/>
              <a:t> </a:t>
            </a:r>
            <a:r>
              <a:rPr lang="en-US" b="1" dirty="0">
                <a:latin typeface="Times New Roman" pitchFamily="18" charset="0"/>
                <a:cs typeface="Times New Roman" pitchFamily="18" charset="0"/>
              </a:rPr>
              <a:t>A. </a:t>
            </a:r>
            <a:r>
              <a:rPr lang="en-US" dirty="0">
                <a:latin typeface="Times New Roman" pitchFamily="18" charset="0"/>
                <a:cs typeface="Times New Roman" pitchFamily="18" charset="0"/>
              </a:rPr>
              <a:t>C.T. Richards said, </a:t>
            </a:r>
            <a:r>
              <a:rPr lang="en-US" b="1" dirty="0">
                <a:latin typeface="Times New Roman" pitchFamily="18" charset="0"/>
                <a:cs typeface="Times New Roman" pitchFamily="18" charset="0"/>
              </a:rPr>
              <a:t>“Attitude   </a:t>
            </a:r>
          </a:p>
          <a:p>
            <a:pPr>
              <a:buNone/>
            </a:pPr>
            <a:r>
              <a:rPr lang="en-US" b="1" dirty="0">
                <a:latin typeface="Times New Roman" pitchFamily="18" charset="0"/>
                <a:cs typeface="Times New Roman" pitchFamily="18" charset="0"/>
              </a:rPr>
              <a:t>       Determines Altitude”</a:t>
            </a:r>
            <a:r>
              <a:rPr lang="en-US" dirty="0">
                <a:latin typeface="Times New Roman" pitchFamily="18" charset="0"/>
                <a:cs typeface="Times New Roman" pitchFamily="18" charset="0"/>
              </a:rPr>
              <a:t> </a:t>
            </a:r>
          </a:p>
          <a:p>
            <a:pPr>
              <a:buNone/>
            </a:pPr>
            <a:r>
              <a:rPr lang="en-US" dirty="0">
                <a:latin typeface="Times New Roman" pitchFamily="18" charset="0"/>
                <a:cs typeface="Times New Roman" pitchFamily="18" charset="0"/>
              </a:rPr>
              <a:t>	    Micah 6:8     </a:t>
            </a:r>
          </a:p>
          <a:p>
            <a:pPr>
              <a:buNone/>
            </a:pPr>
            <a:endParaRPr lang="en-US" sz="1200"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1</a:t>
            </a:r>
            <a:r>
              <a:rPr lang="en-US" dirty="0">
                <a:latin typeface="Times New Roman" pitchFamily="18" charset="0"/>
                <a:cs typeface="Times New Roman" pitchFamily="18" charset="0"/>
              </a:rPr>
              <a:t>. 	If you feel or act exalted     </a:t>
            </a:r>
          </a:p>
          <a:p>
            <a:pPr>
              <a:buNone/>
            </a:pPr>
            <a:r>
              <a:rPr lang="en-US" dirty="0">
                <a:latin typeface="Times New Roman" pitchFamily="18" charset="0"/>
                <a:cs typeface="Times New Roman" pitchFamily="18" charset="0"/>
              </a:rPr>
              <a:t>         because of your “Position”, </a:t>
            </a:r>
          </a:p>
          <a:p>
            <a:pPr>
              <a:buNone/>
            </a:pPr>
            <a:r>
              <a:rPr lang="en-US" dirty="0">
                <a:latin typeface="Times New Roman" pitchFamily="18" charset="0"/>
                <a:cs typeface="Times New Roman" pitchFamily="18" charset="0"/>
              </a:rPr>
              <a:t>         it is time for you to </a:t>
            </a:r>
            <a:r>
              <a:rPr lang="en-US" i="1" dirty="0">
                <a:latin typeface="Times New Roman" pitchFamily="18" charset="0"/>
                <a:cs typeface="Times New Roman" pitchFamily="18" charset="0"/>
              </a:rPr>
              <a:t>change,     </a:t>
            </a:r>
            <a:endParaRPr lang="en-US" dirty="0">
              <a:latin typeface="Times New Roman" pitchFamily="18" charset="0"/>
              <a:cs typeface="Times New Roman" pitchFamily="18" charset="0"/>
            </a:endParaRPr>
          </a:p>
          <a:p>
            <a:pPr lvl="0">
              <a:buNone/>
            </a:pPr>
            <a:r>
              <a:rPr lang="en-US" dirty="0">
                <a:latin typeface="Times New Roman" pitchFamily="18" charset="0"/>
                <a:cs typeface="Times New Roman" pitchFamily="18" charset="0"/>
              </a:rPr>
              <a:t>         or to </a:t>
            </a:r>
            <a:r>
              <a:rPr lang="en-US" i="1" dirty="0">
                <a:latin typeface="Times New Roman" pitchFamily="18" charset="0"/>
                <a:cs typeface="Times New Roman" pitchFamily="18" charset="0"/>
              </a:rPr>
              <a:t>move away</a:t>
            </a:r>
            <a:r>
              <a:rPr lang="en-US" dirty="0">
                <a:latin typeface="Times New Roman" pitchFamily="18" charset="0"/>
                <a:cs typeface="Times New Roman" pitchFamily="18" charset="0"/>
              </a:rPr>
              <a:t> from the</a:t>
            </a:r>
          </a:p>
          <a:p>
            <a:pPr lvl="0">
              <a:buNone/>
            </a:pPr>
            <a:r>
              <a:rPr lang="en-US" dirty="0">
                <a:latin typeface="Times New Roman" pitchFamily="18" charset="0"/>
                <a:cs typeface="Times New Roman" pitchFamily="18" charset="0"/>
              </a:rPr>
              <a:t>         “Position”.</a:t>
            </a:r>
          </a:p>
        </p:txBody>
      </p:sp>
      <p:pic>
        <p:nvPicPr>
          <p:cNvPr id="6" name="irc_mi" descr="http://issbcblog.org/wp-content/uploads/2014/07/Man-In-the-mirror.jpg">
            <a:hlinkClick r:id="rId2"/>
          </p:cNvPr>
          <p:cNvPicPr/>
          <p:nvPr/>
        </p:nvPicPr>
        <p:blipFill>
          <a:blip r:embed="rId3" cstate="print"/>
          <a:srcRect/>
          <a:stretch>
            <a:fillRect/>
          </a:stretch>
        </p:blipFill>
        <p:spPr bwMode="auto">
          <a:xfrm>
            <a:off x="6096000" y="1828800"/>
            <a:ext cx="2735151" cy="1823357"/>
          </a:xfrm>
          <a:prstGeom prst="rect">
            <a:avLst/>
          </a:prstGeom>
          <a:ln>
            <a:noFill/>
          </a:ln>
          <a:effectLst>
            <a:outerShdw blurRad="292100" dist="139700" dir="2700000" algn="tl" rotWithShape="0">
              <a:srgbClr val="333333">
                <a:alpha val="65000"/>
              </a:srgbClr>
            </a:outerShdw>
          </a:effectLst>
        </p:spPr>
      </p:pic>
      <p:pic>
        <p:nvPicPr>
          <p:cNvPr id="7" name="irc_mi" descr="http://static.oprah.com/images/201009/omag/201009-omag-mirror-300x205.jpg">
            <a:hlinkClick r:id="rId4"/>
          </p:cNvPr>
          <p:cNvPicPr/>
          <p:nvPr/>
        </p:nvPicPr>
        <p:blipFill>
          <a:blip r:embed="rId5"/>
          <a:srcRect/>
          <a:stretch>
            <a:fillRect/>
          </a:stretch>
        </p:blipFill>
        <p:spPr bwMode="auto">
          <a:xfrm>
            <a:off x="6096000" y="4343400"/>
            <a:ext cx="2787015" cy="1872615"/>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noAutofit/>
          </a:bodyPr>
          <a:lstStyle/>
          <a:p>
            <a:pPr algn="ctr"/>
            <a:r>
              <a:rPr lang="en-US" sz="2800" b="1" dirty="0">
                <a:effectLst/>
                <a:latin typeface="Times New Roman" pitchFamily="18" charset="0"/>
                <a:cs typeface="Times New Roman" pitchFamily="18" charset="0"/>
              </a:rPr>
              <a:t>I     </a:t>
            </a:r>
            <a:r>
              <a:rPr lang="en-US" sz="2800" b="1" dirty="0"/>
              <a:t> </a:t>
            </a:r>
            <a:r>
              <a:rPr lang="en-US" sz="2800" b="1" dirty="0">
                <a:effectLst/>
                <a:latin typeface="Times New Roman" pitchFamily="18" charset="0"/>
                <a:cs typeface="Times New Roman" pitchFamily="18" charset="0"/>
              </a:rPr>
              <a:t>“It’s </a:t>
            </a:r>
            <a:r>
              <a:rPr lang="en-US" sz="2800" b="1" i="1" dirty="0">
                <a:effectLst/>
                <a:latin typeface="Times New Roman" pitchFamily="18" charset="0"/>
                <a:cs typeface="Times New Roman" pitchFamily="18" charset="0"/>
              </a:rPr>
              <a:t>Not </a:t>
            </a:r>
            <a:r>
              <a:rPr lang="en-US" sz="2800" b="1" dirty="0">
                <a:effectLst/>
                <a:latin typeface="Times New Roman" pitchFamily="18" charset="0"/>
                <a:cs typeface="Times New Roman" pitchFamily="18" charset="0"/>
              </a:rPr>
              <a:t>About You” – It’s ALL about Humble Servant-Leadership</a:t>
            </a:r>
            <a:endParaRPr lang="en-US" sz="2800" dirty="0"/>
          </a:p>
        </p:txBody>
      </p:sp>
      <p:sp>
        <p:nvSpPr>
          <p:cNvPr id="3" name="Content Placeholder 2"/>
          <p:cNvSpPr>
            <a:spLocks noGrp="1"/>
          </p:cNvSpPr>
          <p:nvPr>
            <p:ph idx="1"/>
          </p:nvPr>
        </p:nvSpPr>
        <p:spPr>
          <a:xfrm>
            <a:off x="304800" y="1371600"/>
            <a:ext cx="8686800" cy="5334000"/>
          </a:xfrm>
        </p:spPr>
        <p:txBody>
          <a:bodyPr>
            <a:normAutofit lnSpcReduction="10000"/>
          </a:bodyPr>
          <a:lstStyle/>
          <a:p>
            <a:pPr lvl="0">
              <a:buNone/>
            </a:pPr>
            <a:r>
              <a:rPr lang="en-US" sz="3000" b="1" dirty="0">
                <a:latin typeface="Times New Roman" pitchFamily="18" charset="0"/>
                <a:cs typeface="Times New Roman" pitchFamily="18" charset="0"/>
              </a:rPr>
              <a:t>B. </a:t>
            </a:r>
            <a:r>
              <a:rPr lang="en-US" sz="3000" dirty="0">
                <a:latin typeface="Times New Roman" pitchFamily="18" charset="0"/>
                <a:cs typeface="Times New Roman" pitchFamily="18" charset="0"/>
              </a:rPr>
              <a:t>“Do everything you can to end the “War”  </a:t>
            </a:r>
          </a:p>
          <a:p>
            <a:pPr lvl="0">
              <a:buNone/>
            </a:pPr>
            <a:r>
              <a:rPr lang="en-US" sz="3000" dirty="0">
                <a:latin typeface="Times New Roman" pitchFamily="18" charset="0"/>
                <a:cs typeface="Times New Roman" pitchFamily="18" charset="0"/>
              </a:rPr>
              <a:t>      between The Sabbath School and Personal</a:t>
            </a:r>
          </a:p>
          <a:p>
            <a:pPr lvl="0">
              <a:buNone/>
            </a:pPr>
            <a:r>
              <a:rPr lang="en-US" sz="3000" dirty="0">
                <a:latin typeface="Times New Roman" pitchFamily="18" charset="0"/>
                <a:cs typeface="Times New Roman" pitchFamily="18" charset="0"/>
              </a:rPr>
              <a:t>      Ministries Departments!</a:t>
            </a:r>
          </a:p>
          <a:p>
            <a:pPr lvl="0">
              <a:buNone/>
            </a:pPr>
            <a:r>
              <a:rPr lang="en-US" dirty="0">
                <a:latin typeface="Times New Roman" pitchFamily="18" charset="0"/>
                <a:cs typeface="Times New Roman" pitchFamily="18" charset="0"/>
              </a:rPr>
              <a:t>       </a:t>
            </a: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lvl="0">
              <a:buNone/>
            </a:pPr>
            <a:r>
              <a:rPr lang="en-US" dirty="0">
                <a:latin typeface="Times New Roman" pitchFamily="18" charset="0"/>
                <a:cs typeface="Times New Roman" pitchFamily="18" charset="0"/>
              </a:rPr>
              <a:t>	</a:t>
            </a:r>
            <a:r>
              <a:rPr lang="en-US" sz="3000" dirty="0">
                <a:latin typeface="Times New Roman" pitchFamily="18" charset="0"/>
                <a:cs typeface="Times New Roman" pitchFamily="18" charset="0"/>
              </a:rPr>
              <a:t>1.	When a problem exists, the source is either 	negative “Ego”, </a:t>
            </a:r>
            <a:r>
              <a:rPr lang="en-US" sz="3000" i="1" dirty="0">
                <a:latin typeface="Times New Roman" pitchFamily="18" charset="0"/>
                <a:cs typeface="Times New Roman" pitchFamily="18" charset="0"/>
              </a:rPr>
              <a:t>or</a:t>
            </a:r>
            <a:r>
              <a:rPr lang="en-US" sz="3000" dirty="0">
                <a:latin typeface="Times New Roman" pitchFamily="18" charset="0"/>
                <a:cs typeface="Times New Roman" pitchFamily="18" charset="0"/>
              </a:rPr>
              <a:t>  “Lack” of understanding 	of the Mission of each Ministry.</a:t>
            </a:r>
          </a:p>
          <a:p>
            <a:endParaRPr lang="en-US" dirty="0"/>
          </a:p>
        </p:txBody>
      </p:sp>
      <p:sp>
        <p:nvSpPr>
          <p:cNvPr id="2050" name="AutoShape 2" descr="data:image/jpeg;base64,/9j/4AAQSkZJRgABAQAAAQABAAD/2wCEAAkGBxQQEhUUEhQVFRUXGBgYFxcVGBgYGBQYHBwXGxgWFBgYHCggGBomIBcVITEhJSksLi4uGR8zODMsNygtLisBCgoKDg0OGxAQGiwkHyYsLCwsLCwvLCwsLCwsLC8sLCwsLCwsLCwsLCwsLCwsLCwsLCwsLCwsLCwsLCwsLCwsLP/AABEIAMEBBgMBIgACEQEDEQH/xAAcAAEAAgIDAQAAAAAAAAAAAAAABgcEBQEDCAL/xABHEAACAQIDBAcEBgYJAwUAAAABAgADEQQSIQUxQWEGBxMiUXGBMlKRoRRCYpKx0iNyosHR8AgVM1OCk7LC4TRDcxckJYOz/8QAGQEBAQEBAQEAAAAAAAAAAAAAAAECAwQF/8QALxEBAQACAQMABgoDAQAAAAAAAAECEQMSITEEQYGRscETIjJRYXGh0eHwQkNSM//aAAwDAQACEQMRAD8AuyIiAiIgIiICIiAiIgIiICIiAiIgIiICIiAiIgIiICIiAiIgIiICIiB8ssT6iTQREShEQTA4zTkTgCcwEREBERAROGnzaB9xCmICIiAiIgJxmnJM4AgBOYiAiIgIicNA5ifFv54z6WBzERAREQEREBERA4JgCdG0MYmHpvWqnKiKWY+AHh4nhaU7j+uHEmpejSpClfRWDMxH2mDDXy3SW6WTa6okN6C9P6W0iabL2VcAnJe6uBvKHxHgfnJlKhMfGbQpUbdrVp077u0dUv5ZiJh9KNsrgcJWxDa9mtwD9ZjYIvqxAnmXFYyti6/a1i1RqhuSTv36D3RvsNwtM5ZaWY7erabhgCpBBFwQbgjxBG8TmVr1UYjITSVmKEXyMxOQ66qCdON7SyowymU3FzwuN1XBE4Cz6mj6VdLMNs1A2Ic3b2KaC7v5DgOZIE0y3gESFdG+szCY2otK1Si7myCqFs58Ayk2PnaTWAiIgIJiLQOAJxWqhFLMbAAknwAn1NP0tqWwri9s2VQfC5BueVgfOTK6m1xm7pqX6XO7EUqa5R75Nz8CLTcbC20MTcEBXXeBqCPESrKlUAXVrWIvzHG3Pwkm6t8z4iqzaZUta28kjj6TycXLncu718vFjjjuLDiInseMmo6UdIaOz6JrVybXsqrbM7e6oP48Jt5AutvZFOvRpO6tmVioZbnKDqe7e1jbf5TOV1NtY49V00H/AKzDP/0pKcRnswHInQnlb1ln7F2nTxdBK9E3SoLi+8cCrDgQQQfKecsR0UqdoFViUYXzFbFeFiL793z8JbnUqlRMA6VFIC16gQ8GFlzFfEZs2vnM4cky8N58dx8p9EROjkREQF4giICIiBC+uA//ABdbW3epevfXT9/pPOWHpPUbKgJJ8JenX1jsmDpUgdalW5HiqKb/ALTJKq6KBSCFa1YEkA/XXiB4zlyZam3Xjm7qrM6puixoVe1qhGqBCQb3KA6d0DjrqZa0oDYXWbVwtYXojJYLVR759CfYO5d+4g3lvVtu08Zs+rXwj5gabbtGQgd5WG9WAv8AIiXj3Me6cmurt4V713dK1q0VwuH765w1aqt8ilbhaYbcTfU+FgPKq9i4hl8coPwPjLw2c4CshGZLEFSDa3gA2k0m1+jWGq4YUaKikyljTKbqhPeZATxYWIB8hoDPPebqmrGcMtZN51VYc1S+IIUAKEFlF2beWv5H5yxpW/VxhuwwVGmL61ajDXcMxP4W+MsHBVSy67/5/wCZ14cp9mLyZdWXdqumfSRNm4Zq7AM3s00vbO53DyG8nwE877SqYnamJ7Spn/Sh3RmDZCq71o33oCQLAm15IOuja5rY/Jfu0VCqtiNTqSQd/Dlb1E0OB6W4h2prXqmrTDCyva1O/dujWuoAO4G2m6byt1dGOt9256N9Cmd6RxLWUsotTuzHUDKSNF856JAtIf0e6OVaVS1WwQWa6NcORuA4jXfccJMZnh6rN5N8vTLrFxEROziREQE1HS3ZzYnCVadMA1Ct6YJsM4IK68N028xtpYrsaNSpvyIzW8SASB8Y1vssuqpjF9GsVhWpds9O7glkRsxp2toxsBc34eB3yR7AxbUyChIA4jj/ABvMWpRuC1ZmJBJYk6Nc2bN46r8/OfWDqMyh2Fi2oG7Kp3acCRqf+BPTwcWOMuo7ZZW9qn2ytuCq2RhZuHgeXIzbyrvphpVFIO7X1utvnLPpvmAI3EAj11nPlwmN7ONmnNRwoJYgAC5JNgAN5J4CQXpf0u2e9IqMWnaA3TJnYXuLglRlsQOM7Ot7bH0fAtTB79chB+oCC5/Af4pQDb5xs3NLjdXaZVttCqbK2mt2vaSHop1hpg3WjW/6c5jmAJamxsb2GpUm+m/X0kDw+C7OlTcFSrhiBbKc29t+uUE2vxIe001ermYn4eU6T0XDiw697t8fNc+fLkvS9VbJ2zQxa5sPVSoPsnUfrKdV9RM6eS8NjWpMGRmRhuZSVI8iNRL96pNv1Mbg2Nep2lSnUK3Ns2TKpUtbfrnF+Uwwm8REBERAREQKF688eWxy0z7NOmoHm3eJ9br92VkatmB1BvoRpY8LHgZ6A60Or5sexxNBgKi07NTI/tMtyuQjc1iRr4Cefq6FSQRu4GZaZOMxjVXzvqxAzN7xGmY87Wv5TZdF+lmI2bVz0WBVv7Sk2tOqNdHHqbEajyuDoF4AEC5A13DmT4Szervohha4xVHaPZo1qPYt2qLU1DsXom9nQgodxHwMm5OyXv3SrojttMSvaqMuZict75bk6E8ptMURTdwUzUzbMCLgqdRbmDcegkRq9F62xwz0q6YnDl7grbtUJG51F7jmvHeBfTbbP29UdMxpsEP1mygfMzxcmNxrPTb4SfZVFBY0zdd41PjuN5vcFjVVmUkABc3oL3PwEh+Dx2RGKZMts1kIYk+AtpeV3t7plXZaysCrOj0yNRlVgR3eYudeMvHbuaXHG1E+k+22x2Jq4hzc1GJA91NyIPJQBNVTafIgLrpPa09T9XvSNdoYKnUzA1UASsNAVcaXI4BgMw85JZ5S6L7dxWBqNUwz5GsM4IBDrwBU7xrcWl1dXXSnHbTpVXYURkcKHClQTlBItc33g+sdWiTaw4miwWHxmf8ASuoUa903B5Wtf8JuezPvH4D+EzM7f8b+n7rcZPW7JwzAbzbznx2X2m+X8JGdtdG69SrnpV7Kd61Ce7+rlGt4uWX/ACY44296lQMivWJjSmHRR7NV8rHhYI7DXmyrNB0k+n4K7BUak2hKICOAu50K+ZFucjuB2jnBpu2Yd0hXBsN+ozaZhr8DN8VyuU3GuiedsrbG0LsioL3VW5XJ3MTw1OkyEqEb980wxy5eycEld99b+Dqd1vK1p94jaqIt2YX4DiT4T34dppb3d4c1KzMTZVsoHFjbf5C5Hn5CWzsGpmw1In3B8tP3SlcDVem4z7qhJHij7yh5HgZn7R20q0Xw1esaNOohKm5uRc5SEBu4LKRYb7HwnD0rLpxlTp6mj62ulhxWLNJchp0GZVKkNn1Ukk31vlGg3SFVGtqJLtgdW1bEV6TF6b4Zm71ai3sgAnVagBDGwFrGxMjvSeiKWMxCKMqirVyDKV7mdsoCngBa3KebHOZeKxZYx6m0L0wt9fwHDy4aDnffphmtfdOpwL6mcouY2W17E7/CdMsrl5Zk0dpcyxupXbnYY7snayV1ycjUBvT1tpvcDm0r2ns6qaJr5QKfadkbmxz5c9gPADf5iZWxcWcPXo1f7uoj6fZYNp8JiXavXMQrA6jcdREqEREBERASjet7ovh6WK7cs4FcE9lSS5NQe25NjlXVTuuSTLyMp7ryY9phhmZRka+QG5sToCAdb20MmU3FimNoYU0xmBzKbgMNLH3WB3GbnpxUtiuz/uqOHp/Ckh/Fj8J0bQUsuQ2zuaKkC39prmPnYqD5iffTV82PxJGoFTL55AE/2zjf/Sflfk1/iN0XxdNKVZ8M60nK5KndKkNqCCpPDWTIbSxFRiq97Q7wTr8ZuRWp/wBT4D6P2lWmhcOGIzLW3lDwUAs+UDhaZmylUqCKTKdDY5T/AKSZy58vraZmdx8MPo/TapTGpJJa/iPG3gNbWn31hYhcPsk0WVWd6qpTYqL01JLvY7xojDT3p27XR0ZKmHU5kcPlIK30IYHzBI9ZpusDZ+J2gaYw1PNSpgsbsFZnP2SeA055jOfF9pJu1VwEkHQvZn0jFUqR9mo6Ix42JGbJoRfKGM11TY9amxWrSemftqwB1A7psQfSWT1N7LFbG9qq2p0EvfxchkQedi5vy4ie5pa/RjovQ2fQFCkCyAk3qZWY3te5CgHcOE2uFwlOkCKaIgJLEIoUEneSAN/Od0TTJERAREQOC01+0MNQCMalOkNLXKqLk6AA23k2A52mcJV/WP0kVMbQpF/0VEq1UcA7soUn9VQx+MlWeUF6b49KGLqqHvqt0G9LrqNTyDX+2JosFtNHcD2eN6hAT1OsxNv40YrE1q9rCo5IB3gaBQedgJrwOU1jnZG7e6YUekecrRK5iXQKbg969hZrjTUcNLnyF1UegmGapha9dS2Iw6IoIY5CVLNqu5u87HXlPNa3B7vtcLePC3Oevad7C++wv5y5Z3LtWbWs6T7RXCYOtVNlCUyF4DMe6gHqRKKqbYfB0AMcfpTso7LCVgrhF4VKzOpZD7qA38bcLN619uUaFBc/eZXDLT0s9QKcmccVW4cjynn3E13xDs7Es7Eks1ySbE62HLcJ5s8Zy3p9U+P4fNrG9M2nexNv4eordlRo0dO8iqE+PiTuE1e1sCXyiklGjcsxdmp0VtxYkkctQCbbt5Ei+JKWyqo0GVjxO4m/O/w5bhi9npYEiT6G43eN+bd5dzViXtgamNFLBbOVsQtAM9SoostSq5773awCAAKpJ1AO+Tvon1OEFamPqDQg9jS1Bsb2qORuO4hfjO7qAdmpYgsQbMqDQAmwB1tv9rfLam+KfV1+NcsvJEROrJERAREQEpP+kBjWSvh1Rip7JibHfdrDy3GXZKV/pE0Tmwb8MtVb870zb5mKsVLsoXxFHnWp/wCtZ3dJX/8AeYn/AM9b/wDRp39EML22OwyeNZD6Kc5/0yzutjq1VKRxmEQ5hY4imtzm071dRvvf2gN97+N+P+z2fP8Ahv1IF0L2s1Mvh79ytYgcBVQHKRzILLz7vhLK2DiLgSj6NQqQymxBBBHAjUES2+jWMDkMBYOquB4EjvAeRuJx9Ix9bnlEtxw0mJsypZ7HcZ9YutcCYlNrThjlrJcLqpXTppUGV1DIdCCP3zZ9GdmYfCiomHUIGcuwB42C6DgNN3MzQbOxFxzkhw1ezjmAf3H8J68K65Ts3ERE9DiREQERECGdZvTH+rKKimA1ermCX3Io31CONiQAP4Tztisa1RmZ2LMxJYte5J3kmTTrl2wMRtB1FitFRSHmLl/2mI9JXtQTNVlqJww/nwjDnuifLGFTDqq2AMZtCmGuadL9M/PIRkU+bFfMAz0hVqBVLHcASfIayt+ovY3Y4OpiG313sv6lO4B9WL/ASY9M8eMPgcRUJt+jZRv9pxlXdzYS+pK879M9unHYpqtQ2UEhRqQiZuXE7zNFicRl7qWy8dx18b+OtvQbjOvEHXXX+eExwGZgqgsSQAANSSbAC2/WTHGYzUXy5Rt87BGLwz0XZKisjoxV0YWKkaEQJpF4dQH/AE+I/wDL/sSWrK26jcC9LCVDUQr2jh0zC2ZCqhXHI5Tbylkznx+L+d+K5ERE6MkREBERASnP6RLLlwY1zXqkanLltTvpuvcrr5y1NvbYpYLD1MRWNkpi5tvY7lVRxYkgDznlzpj0nq7SxL16lwDpTplswpJwVeHMniSZKNz1QYfPtSjpfKGY8ty/7res9NSn+o7YXZ4c4thrWrBE/wDHTD6+tQkf4RLgnPD7eV/Jq+I8odP9nphto4qlTFkWqco8AwDWHIZrDlaSfoLiA9Ckugakag5lS2ccPF24yM9P9onE7RxVQm47V1G72UORd3CyiYeyLk5bmx4cPhJyzeOiY9XZc+AptimNOjZ2UXIDDQczfTfNataq9Q0qNCrVdTY2FgDcggnhu4yW9U2yOwwhqMLNVa/+FdB880myIBuAFzfQWuTvJ5zlj6PLJdpZq6VnseuWAOm8qbEHK6mzJcbyCD58JJVe6oeIJH7/ANxkK6IbHakKjuSGeo7FeGjEd4W13X9RJYlbcp4kHyGo/f8AKI7pZhauZAeU7ZibLBFMA+JmXPVPDhfJERKhOvFVsiO/uqzfAE/unZNJ04xfY7Pxb+FGoB5sCo+ZEDyxia5qMzsbsxLMTxJ1J+M6G0/ndPs6Sc9VHQv+scQKtUD6NQYFwf8AuPYFaVvDcW5acdMtMXbPQipgtnYbFvfNWY9oh/7YYBqI8yqsTzIHCRG/hry8fCXn1/V2GFw6j2GqsT+sFso/af4SibwPXOwNnDC4ahQG6nTRPMgC59Tc+shnXZtgUMCKQPfrOBbxRe8x8r5PjJD1eY76Rs3Cuagqt2Sq7C98691g19cwIsfEi8o3rW6QHG4+pY3p0iaVO26yk5m53bMb+FpplC3N5ZXUh0b+kYo4moL08NbL4NWYd37ou3mUlagEnS5/E+QnqboDsD+r8DRokd+2erzqNq3w0UclEioB197EpBaOKVbVGbs6hH1gFupbmLWv4EeAlNimToouToAOJO4ecvHr8xIGHw9Pizu3ooUf75R1GoVYMN4II8xqIHrTZGEFFUpDdTo0af3Qw/dNhNJ0S22mPo/Sadwr5dDvUhQGU+TZhebuZ4/HtvxMvJERNoRBiBwDOZwLTW9JdrrgsJXxDaikjMB7zblX1YqPWSCmevnpUatdcDTPco2arY+1VI0U8lU/Fj4SrcFhmrVEp0xd6jKiDxZiFUfEifOMxLVqj1HOZ3ZnYn6zMSWPxJlidRGwvpGPNdhdMMuYeHavdUHoM7egkVeWF2YmEwlGhT9miKSLzKlRfzJufWbHG4gUqb1DuRWc+Sgk/hOgN2r3+oh+8/8ABfxPKRnrd2p9H2VX1s1XLRHk57/7AeZx75XL2e5b408ytULasbk6kneSdSTJr1a7DOMxCJwOrHwUasfh8yJCJeXUBhhlxD27wFNQeTZyf9KxlN9lxuu62qNJUUKosqgAAcANAJ84uuKaM5+qCfPwE7Zo+lmJy0gg3ufkNfxtN5XUZk3Wjw4LEX1LG/nM3buH7OpSt7lvUE/xnGDyo9HMbZmRV5tqbfAE+kzela27JvBiPw/hOGvq2uu+8bLY1TNSHLSZs1GwNMw3qdQfxBm3nbDw55eSIiaZJBuujEZNlVRe2d6S+feDf7JOZVXX/tBRhqFAMM7VM5XiFVWAJHgST8D4RRRhno3qW2ScPsxGYWau7VrfZNlQ+qop9ZRPRLYTY/F0cOL2du+R9WmNXPLug25kT1dSRUUKosqgAAbgBoAPQSRaifWl0bO0MCyp/a0j2tMe8VBBT1UkDnaeZSZ7JWeV+sjALh9p4umgyoKmYDwDqrkDldzFIsPqq239H2Lj3vrRd2W/AvTphP2xKfqPckzZ7M241LB4nDDdWeixPgKefMPUmn90zUotz/NzAnnU90b+mY1aji9LD2qNfcXv+iT7wzeSc56MkX6t+jn9X4GnTYWqv+kq+OdgO6f1RZfQyUSorLr12R2mFp4kb6LFW/UqWF/RlUf4jKFnrvbWzkxWHq0Kns1EZSfC40YcwbH0nkR9/wDOsix6U6pqAp7PogC2amlTzL3JPraTORLq0UjBYbNvOFoH0vUy/K0lsxx+PbfiuXkiInRkiIgfCyuOvnZ9ars9Xpt+jo1A9ZL2zKe6rc8rHdzvwku7fEL7I7UcM65G9SDb5CYm1MZVanlq0KYBKmzNcNlIax03XE4fTa8y+79m+n8XlK+s9F9T+yHobOCZWpvWd6lVmFmRdFRFvrmKqDyzHjNRs3oXRoXNBVpOd1W/aVEGv9magKp4XAvLP2CqrQpoCTlQDvMXY20JLMSW143klvJ28T9f4/vgskZ1GkFACiwAsB4CVl147DxmMp4cYZO0pozZ1UgMajZVQgG1wBmGh+tLQmDtPEqmUMCdQ3w/5nfxGHkGtRZGKMrK4OUqQQwa9spB1vfhL36lcJXw4cVKeWnVRGBJUHML2GW+YXDHeOE++k3RLDY/ENXq0yHawORmXNbQFgNCbceU3/Q7oth6KkKlwGuC5ZmvyJOgFtwmL5mm5eyZyFdJcV2mIyg3yWUeY1Pz09JNLyFDYebE4hqlTLTzKaOS5bUfpO0uDfvXtbgY5N2ahhqVrds4So5o1qZ1pVAwQtYZjua/LUeskm3car0ksVJJuVuDbTUaechaYbaxdkK4fsr93LrmsdC61FN777cJKcFsl+xU11ppVJbMaKZVPhcG9zbjMSWRq5S197Hx3Ztbep+OslgN9ZBdr9FziaYprXq0u9ctROVmFrZG4W8rTP6HdFHwBN8VXqplIFOoVyA3BzWA3/xm8OzOXdK4i8x9o0i9Koqu9NmUgOls6Ej2lzAi4nTbD7xmKSjTapUYKiAszHQACeUOlO3GxmKrV9bO7FM5uypc5FPAWFhYbpYe2er3aFQkHF9qvDtnqX47xqAbE7pqn6qa/Z37SmauYDLayZNbtnOpa9u7YDnM2q3H9Hsoa2KJpjtVRLVMxuFYm6Bd29b3l2gSu+qTovUwHb9qKYLBACurHKW1J4A33SxZYlJ5u678MU2rVa2lRKTjn3Aht6rPSMpXrn249XNhamHQU0dWpVQzNUZtQQgKgbr5rXAuONoqxTtE30MsLqg6NfTMatRxelQtUa+5mv8Ao1PqL+SmRXYmw3xRIpWLDcjEAtfnfwDH0l+9UvR5sDhGFQAValQs4U3AAACAG3hc8dWMgnE+WM5nDCaRgbcrGnhq7qCStKoRzIU2nkva9NVbuXAZQyjwvcW9CDPYNpQfW30fp0MSHpUyi31VVbIVIDXBGgsc3d+0OG6VYuLoftKni6CV6QsjU6agBSoUqCGVQwBsDcDkJvZHegKKmDp0lBHZKiG++/Z021596b3EYhaYu5AE58eU6Oq/n71ynfTtiYwxRb2KbEeLdwfPX5QMVYgVBkJ3G91PIHx5GX6XD+717/B01kxEToy61mJtmkWp2C5v3eU7Gx9NfaJF911YX+InB2pS9/5N/Cc7nhO1sNooyndYSQ7Ea9MAe0pOnImaquCxJVXIO4im9j+zMzYrlWOZag0403/LEVvwbzWbcpXUHwmWcUt/rbvcfz92dWNxAKMBnv8AqPy+zN1EdyTebDsFI43moyt7lT/Lfy92ZezqmVtUqfcf8sxGm+mmxNOznzmxOKX7X3H/ACzDxtW5Fg5/+t/H9WaqRxhPaX+eE79oHcJh03OYaPa/92/5eU7cVWBIsH3e4/n7snqV3YNTeZswsNVAGof7j+XuzuGJHg33H/LLEZE5mN9KX7X3H8/dnP0ofa+4/wCWUdtSkG3iaapTsbTa/Sl+19x/yzEx9UMBYOf8D+F/dkH3soe16TYTTYOvlbVXtx/Rv+WbMYpftfcfy92IO6RDpr0Vw2NdGrISwBAKu6EDfrkYX9ZKPpa/a+4/5ZqMZWDO1g5tvsjm2gtfTTSKRGNj9EcNhGLUUYMRYlndjbfbvE23SW7COUlfHUeYmMFNvZf7j/lnNJyCCFqf5dT+EkEgidC4tbfW+4/5Zz9KX7X3H/LNo+sQxCsRvAJEilUljc6yTviFII72ot7D8/syOlD7lT/Lfz92ZyWNpgcBZBbu/wCJwddeB5+E702ec4ZnZgL90m4J8STOyjiRxDbhfuPv3H6vlO36Uv2vuP8AlmJw4fcvXX12VvZ05cPhPl0ZhY5LHfcE/Ix9KX7X3H/LH0pftfcf8s6ajO2E2yPdqOnJdB8L6RM36Sv2vuP+WJz+g4/ua68vvavpLTz1KC3tmLC/qk1dWgpQkDLYZgbn3S1iSxzbrbl13bjN9t3ZRxAUq2VkvbwN7cRqN00y7FxNRiKhCrfU6d7nZfaPMz5XpXDneXK9G9+L7Nexys7s+lUPZ0AKq02ZO6GaxJ7u5dz+Gu695lBK/GuluQW+7iba6kagDTwnGI2MjIiMpqBUye0VuO6dQDY6qDrutMc9H6Wa/YfXL/2htmJ35d3pPr8WNxwkv3RuPup26gA16YvoLlQTp9W6nXut48d/DvajWuclYa5bA2IFlAb6pO8XtzOsxV2BS/uLcdKh+1z+0fjPujsOkjKy0crJfKRUOma9/XWbGxwpKg56gbXQ90WG4A2AHAzJBvNEuwaVhehuBUA1CbC1vHw/ATZ0Q1NQq07KoAAzbuUDLidAqv7n7QgVX9z9oQO+J10nY3zLbw1vedkBERAREQEREBERA4ImuxOy1Hep3Q7u6zAZeICg2HjpNlExnx45zVg6cJTyrvOutm4aDT+ec7oiak1NBERKNTVqVu3sA+TMtrBcuWy5rnfvzTJDV7bqe4+O/Sw8t+t5jVcNWNfMCcmZT7ZtlCrcZb+IbhxmWlKrbV1PPLY/w+U8/BveW9+b5+X4JHbhy+ucLyyzumD2de/tpbTXKb8+NvD5z7NOr763/V03Dhv334/8ehWXEwuzr2PfS+trKdPDjPrJW95Pundpz84GXE+aQNhmIJ4kaTiB9xEQEREBERAREQEREBERAREQEREBERAREQEREBERAREQEREBERAREQERE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data:image/jpeg;base64,/9j/4AAQSkZJRgABAQAAAQABAAD/2wCEAAkGBxQQEhUUEhQVFRUXGBgYFxcVGBgYGBQYHBwXGxgWFBgYHCggGBomIBcVITEhJSksLi4uGR8zODMsNygtLisBCgoKDg0OGxAQGiwkHyYsLCwsLCwvLCwsLCwsLC8sLCwsLCwsLCwsLCwsLCwsLCwsLCwsLCwsLCwsLCwsLCwsLP/AABEIAMEBBgMBIgACEQEDEQH/xAAcAAEAAgIDAQAAAAAAAAAAAAAABgcEBQEDCAL/xABHEAACAQIDBAcEBgYJAwUAAAABAgADEQQSIQUxQWEGBxMiUXGBMlKRoRRCYpKx0iNyosHR8AgVM1OCk7LC4TRDcxckJYOz/8QAGQEBAQEBAQEAAAAAAAAAAAAAAAECAwQF/8QALxEBAQACAQMABgoDAQAAAAAAAAECEQMSITEEQYGRscETIjJRYXGh0eHwQkNSM//aAAwDAQACEQMRAD8AuyIiAiIgIiICIiAiIgIiICIiAiIgIiICIiAiIgIiICIiAiIgIiICIiB8ssT6iTQREShEQTA4zTkTgCcwEREBERAROGnzaB9xCmICIiAiIgJxmnJM4AgBOYiAiIgIicNA5ifFv54z6WBzERAREQEREBERA4JgCdG0MYmHpvWqnKiKWY+AHh4nhaU7j+uHEmpejSpClfRWDMxH2mDDXy3SW6WTa6okN6C9P6W0iabL2VcAnJe6uBvKHxHgfnJlKhMfGbQpUbdrVp077u0dUv5ZiJh9KNsrgcJWxDa9mtwD9ZjYIvqxAnmXFYyti6/a1i1RqhuSTv36D3RvsNwtM5ZaWY7erabhgCpBBFwQbgjxBG8TmVr1UYjITSVmKEXyMxOQ66qCdON7SyowymU3FzwuN1XBE4Cz6mj6VdLMNs1A2Ic3b2KaC7v5DgOZIE0y3gESFdG+szCY2otK1Si7myCqFs58Ayk2PnaTWAiIgIJiLQOAJxWqhFLMbAAknwAn1NP0tqWwri9s2VQfC5BueVgfOTK6m1xm7pqX6XO7EUqa5R75Nz8CLTcbC20MTcEBXXeBqCPESrKlUAXVrWIvzHG3Pwkm6t8z4iqzaZUta28kjj6TycXLncu718vFjjjuLDiInseMmo6UdIaOz6JrVybXsqrbM7e6oP48Jt5AutvZFOvRpO6tmVioZbnKDqe7e1jbf5TOV1NtY49V00H/AKzDP/0pKcRnswHInQnlb1ln7F2nTxdBK9E3SoLi+8cCrDgQQQfKecsR0UqdoFViUYXzFbFeFiL793z8JbnUqlRMA6VFIC16gQ8GFlzFfEZs2vnM4cky8N58dx8p9EROjkREQF4giICIiBC+uA//ABdbW3epevfXT9/pPOWHpPUbKgJJ8JenX1jsmDpUgdalW5HiqKb/ALTJKq6KBSCFa1YEkA/XXiB4zlyZam3Xjm7qrM6puixoVe1qhGqBCQb3KA6d0DjrqZa0oDYXWbVwtYXojJYLVR759CfYO5d+4g3lvVtu08Zs+rXwj5gabbtGQgd5WG9WAv8AIiXj3Me6cmurt4V713dK1q0VwuH765w1aqt8ilbhaYbcTfU+FgPKq9i4hl8coPwPjLw2c4CshGZLEFSDa3gA2k0m1+jWGq4YUaKikyljTKbqhPeZATxYWIB8hoDPPebqmrGcMtZN51VYc1S+IIUAKEFlF2beWv5H5yxpW/VxhuwwVGmL61ajDXcMxP4W+MsHBVSy67/5/wCZ14cp9mLyZdWXdqumfSRNm4Zq7AM3s00vbO53DyG8nwE877SqYnamJ7Spn/Sh3RmDZCq71o33oCQLAm15IOuja5rY/Jfu0VCqtiNTqSQd/Dlb1E0OB6W4h2prXqmrTDCyva1O/dujWuoAO4G2m6byt1dGOt9256N9Cmd6RxLWUsotTuzHUDKSNF856JAtIf0e6OVaVS1WwQWa6NcORuA4jXfccJMZnh6rN5N8vTLrFxEROziREQE1HS3ZzYnCVadMA1Ct6YJsM4IK68N028xtpYrsaNSpvyIzW8SASB8Y1vssuqpjF9GsVhWpds9O7glkRsxp2toxsBc34eB3yR7AxbUyChIA4jj/ABvMWpRuC1ZmJBJYk6Nc2bN46r8/OfWDqMyh2Fi2oG7Kp3acCRqf+BPTwcWOMuo7ZZW9qn2ytuCq2RhZuHgeXIzbyrvphpVFIO7X1utvnLPpvmAI3EAj11nPlwmN7ONmnNRwoJYgAC5JNgAN5J4CQXpf0u2e9IqMWnaA3TJnYXuLglRlsQOM7Ot7bH0fAtTB79chB+oCC5/Af4pQDb5xs3NLjdXaZVttCqbK2mt2vaSHop1hpg3WjW/6c5jmAJamxsb2GpUm+m/X0kDw+C7OlTcFSrhiBbKc29t+uUE2vxIe001ermYn4eU6T0XDiw697t8fNc+fLkvS9VbJ2zQxa5sPVSoPsnUfrKdV9RM6eS8NjWpMGRmRhuZSVI8iNRL96pNv1Mbg2Nep2lSnUK3Ns2TKpUtbfrnF+Uwwm8REBERAREQKF688eWxy0z7NOmoHm3eJ9br92VkatmB1BvoRpY8LHgZ6A60Or5sexxNBgKi07NTI/tMtyuQjc1iRr4Cefq6FSQRu4GZaZOMxjVXzvqxAzN7xGmY87Wv5TZdF+lmI2bVz0WBVv7Sk2tOqNdHHqbEajyuDoF4AEC5A13DmT4Szervohha4xVHaPZo1qPYt2qLU1DsXom9nQgodxHwMm5OyXv3SrojttMSvaqMuZict75bk6E8ptMURTdwUzUzbMCLgqdRbmDcegkRq9F62xwz0q6YnDl7grbtUJG51F7jmvHeBfTbbP29UdMxpsEP1mygfMzxcmNxrPTb4SfZVFBY0zdd41PjuN5vcFjVVmUkABc3oL3PwEh+Dx2RGKZMts1kIYk+AtpeV3t7plXZaysCrOj0yNRlVgR3eYudeMvHbuaXHG1E+k+22x2Jq4hzc1GJA91NyIPJQBNVTafIgLrpPa09T9XvSNdoYKnUzA1UASsNAVcaXI4BgMw85JZ5S6L7dxWBqNUwz5GsM4IBDrwBU7xrcWl1dXXSnHbTpVXYURkcKHClQTlBItc33g+sdWiTaw4miwWHxmf8ASuoUa903B5Wtf8JuezPvH4D+EzM7f8b+n7rcZPW7JwzAbzbznx2X2m+X8JGdtdG69SrnpV7Kd61Ce7+rlGt4uWX/ACY44296lQMivWJjSmHRR7NV8rHhYI7DXmyrNB0k+n4K7BUak2hKICOAu50K+ZFucjuB2jnBpu2Yd0hXBsN+ozaZhr8DN8VyuU3GuiedsrbG0LsioL3VW5XJ3MTw1OkyEqEb980wxy5eycEld99b+Dqd1vK1p94jaqIt2YX4DiT4T34dppb3d4c1KzMTZVsoHFjbf5C5Hn5CWzsGpmw1In3B8tP3SlcDVem4z7qhJHij7yh5HgZn7R20q0Xw1esaNOohKm5uRc5SEBu4LKRYb7HwnD0rLpxlTp6mj62ulhxWLNJchp0GZVKkNn1Ukk31vlGg3SFVGtqJLtgdW1bEV6TF6b4Zm71ai3sgAnVagBDGwFrGxMjvSeiKWMxCKMqirVyDKV7mdsoCngBa3KebHOZeKxZYx6m0L0wt9fwHDy4aDnffphmtfdOpwL6mcouY2W17E7/CdMsrl5Zk0dpcyxupXbnYY7snayV1ycjUBvT1tpvcDm0r2ns6qaJr5QKfadkbmxz5c9gPADf5iZWxcWcPXo1f7uoj6fZYNp8JiXavXMQrA6jcdREqEREBERASjet7ovh6WK7cs4FcE9lSS5NQe25NjlXVTuuSTLyMp7ryY9phhmZRka+QG5sToCAdb20MmU3FimNoYU0xmBzKbgMNLH3WB3GbnpxUtiuz/uqOHp/Ckh/Fj8J0bQUsuQ2zuaKkC39prmPnYqD5iffTV82PxJGoFTL55AE/2zjf/Sflfk1/iN0XxdNKVZ8M60nK5KndKkNqCCpPDWTIbSxFRiq97Q7wTr8ZuRWp/wBT4D6P2lWmhcOGIzLW3lDwUAs+UDhaZmylUqCKTKdDY5T/AKSZy58vraZmdx8MPo/TapTGpJJa/iPG3gNbWn31hYhcPsk0WVWd6qpTYqL01JLvY7xojDT3p27XR0ZKmHU5kcPlIK30IYHzBI9ZpusDZ+J2gaYw1PNSpgsbsFZnP2SeA055jOfF9pJu1VwEkHQvZn0jFUqR9mo6Ix42JGbJoRfKGM11TY9amxWrSemftqwB1A7psQfSWT1N7LFbG9qq2p0EvfxchkQedi5vy4ie5pa/RjovQ2fQFCkCyAk3qZWY3te5CgHcOE2uFwlOkCKaIgJLEIoUEneSAN/Od0TTJERAREQOC01+0MNQCMalOkNLXKqLk6AA23k2A52mcJV/WP0kVMbQpF/0VEq1UcA7soUn9VQx+MlWeUF6b49KGLqqHvqt0G9LrqNTyDX+2JosFtNHcD2eN6hAT1OsxNv40YrE1q9rCo5IB3gaBQedgJrwOU1jnZG7e6YUekecrRK5iXQKbg969hZrjTUcNLnyF1UegmGapha9dS2Iw6IoIY5CVLNqu5u87HXlPNa3B7vtcLePC3Oevad7C++wv5y5Z3LtWbWs6T7RXCYOtVNlCUyF4DMe6gHqRKKqbYfB0AMcfpTso7LCVgrhF4VKzOpZD7qA38bcLN619uUaFBc/eZXDLT0s9QKcmccVW4cjynn3E13xDs7Es7Eks1ySbE62HLcJ5s8Zy3p9U+P4fNrG9M2nexNv4eordlRo0dO8iqE+PiTuE1e1sCXyiklGjcsxdmp0VtxYkkctQCbbt5Ei+JKWyqo0GVjxO4m/O/w5bhi9npYEiT6G43eN+bd5dzViXtgamNFLBbOVsQtAM9SoostSq5773awCAAKpJ1AO+Tvon1OEFamPqDQg9jS1Bsb2qORuO4hfjO7qAdmpYgsQbMqDQAmwB1tv9rfLam+KfV1+NcsvJEROrJERAREQEpP+kBjWSvh1Rip7JibHfdrDy3GXZKV/pE0Tmwb8MtVb870zb5mKsVLsoXxFHnWp/wCtZ3dJX/8AeYn/AM9b/wDRp39EML22OwyeNZD6Kc5/0yzutjq1VKRxmEQ5hY4imtzm071dRvvf2gN97+N+P+z2fP8Ahv1IF0L2s1Mvh79ytYgcBVQHKRzILLz7vhLK2DiLgSj6NQqQymxBBBHAjUES2+jWMDkMBYOquB4EjvAeRuJx9Ix9bnlEtxw0mJsypZ7HcZ9YutcCYlNrThjlrJcLqpXTppUGV1DIdCCP3zZ9GdmYfCiomHUIGcuwB42C6DgNN3MzQbOxFxzkhw1ezjmAf3H8J68K65Ts3ERE9DiREQERECGdZvTH+rKKimA1ermCX3Io31CONiQAP4Tztisa1RmZ2LMxJYte5J3kmTTrl2wMRtB1FitFRSHmLl/2mI9JXtQTNVlqJww/nwjDnuifLGFTDqq2AMZtCmGuadL9M/PIRkU+bFfMAz0hVqBVLHcASfIayt+ovY3Y4OpiG313sv6lO4B9WL/ASY9M8eMPgcRUJt+jZRv9pxlXdzYS+pK879M9unHYpqtQ2UEhRqQiZuXE7zNFicRl7qWy8dx18b+OtvQbjOvEHXXX+eExwGZgqgsSQAANSSbAC2/WTHGYzUXy5Rt87BGLwz0XZKisjoxV0YWKkaEQJpF4dQH/AE+I/wDL/sSWrK26jcC9LCVDUQr2jh0zC2ZCqhXHI5Tbylkznx+L+d+K5ERE6MkREBERASnP6RLLlwY1zXqkanLltTvpuvcrr5y1NvbYpYLD1MRWNkpi5tvY7lVRxYkgDznlzpj0nq7SxL16lwDpTplswpJwVeHMniSZKNz1QYfPtSjpfKGY8ty/7res9NSn+o7YXZ4c4thrWrBE/wDHTD6+tQkf4RLgnPD7eV/Jq+I8odP9nphto4qlTFkWqco8AwDWHIZrDlaSfoLiA9Ckugakag5lS2ccPF24yM9P9onE7RxVQm47V1G72UORd3CyiYeyLk5bmx4cPhJyzeOiY9XZc+AptimNOjZ2UXIDDQczfTfNataq9Q0qNCrVdTY2FgDcggnhu4yW9U2yOwwhqMLNVa/+FdB880myIBuAFzfQWuTvJ5zlj6PLJdpZq6VnseuWAOm8qbEHK6mzJcbyCD58JJVe6oeIJH7/ANxkK6IbHakKjuSGeo7FeGjEd4W13X9RJYlbcp4kHyGo/f8AKI7pZhauZAeU7ZibLBFMA+JmXPVPDhfJERKhOvFVsiO/uqzfAE/unZNJ04xfY7Pxb+FGoB5sCo+ZEDyxia5qMzsbsxLMTxJ1J+M6G0/ndPs6Sc9VHQv+scQKtUD6NQYFwf8AuPYFaVvDcW5acdMtMXbPQipgtnYbFvfNWY9oh/7YYBqI8yqsTzIHCRG/hry8fCXn1/V2GFw6j2GqsT+sFso/af4SibwPXOwNnDC4ahQG6nTRPMgC59Tc+shnXZtgUMCKQPfrOBbxRe8x8r5PjJD1eY76Rs3Cuagqt2Sq7C98691g19cwIsfEi8o3rW6QHG4+pY3p0iaVO26yk5m53bMb+FpplC3N5ZXUh0b+kYo4moL08NbL4NWYd37ou3mUlagEnS5/E+QnqboDsD+r8DRokd+2erzqNq3w0UclEioB197EpBaOKVbVGbs6hH1gFupbmLWv4EeAlNimToouToAOJO4ecvHr8xIGHw9Pizu3ooUf75R1GoVYMN4II8xqIHrTZGEFFUpDdTo0af3Qw/dNhNJ0S22mPo/Sadwr5dDvUhQGU+TZhebuZ4/HtvxMvJERNoRBiBwDOZwLTW9JdrrgsJXxDaikjMB7zblX1YqPWSCmevnpUatdcDTPco2arY+1VI0U8lU/Fj4SrcFhmrVEp0xd6jKiDxZiFUfEifOMxLVqj1HOZ3ZnYn6zMSWPxJlidRGwvpGPNdhdMMuYeHavdUHoM7egkVeWF2YmEwlGhT9miKSLzKlRfzJufWbHG4gUqb1DuRWc+Sgk/hOgN2r3+oh+8/8ABfxPKRnrd2p9H2VX1s1XLRHk57/7AeZx75XL2e5b408ytULasbk6kneSdSTJr1a7DOMxCJwOrHwUasfh8yJCJeXUBhhlxD27wFNQeTZyf9KxlN9lxuu62qNJUUKosqgAAcANAJ84uuKaM5+qCfPwE7Zo+lmJy0gg3ufkNfxtN5XUZk3Wjw4LEX1LG/nM3buH7OpSt7lvUE/xnGDyo9HMbZmRV5tqbfAE+kzela27JvBiPw/hOGvq2uu+8bLY1TNSHLSZs1GwNMw3qdQfxBm3nbDw55eSIiaZJBuujEZNlVRe2d6S+feDf7JOZVXX/tBRhqFAMM7VM5XiFVWAJHgST8D4RRRhno3qW2ScPsxGYWau7VrfZNlQ+qop9ZRPRLYTY/F0cOL2du+R9WmNXPLug25kT1dSRUUKosqgAAbgBoAPQSRaifWl0bO0MCyp/a0j2tMe8VBBT1UkDnaeZSZ7JWeV+sjALh9p4umgyoKmYDwDqrkDldzFIsPqq239H2Lj3vrRd2W/AvTphP2xKfqPckzZ7M241LB4nDDdWeixPgKefMPUmn90zUotz/NzAnnU90b+mY1aji9LD2qNfcXv+iT7wzeSc56MkX6t+jn9X4GnTYWqv+kq+OdgO6f1RZfQyUSorLr12R2mFp4kb6LFW/UqWF/RlUf4jKFnrvbWzkxWHq0Kns1EZSfC40YcwbH0nkR9/wDOsix6U6pqAp7PogC2amlTzL3JPraTORLq0UjBYbNvOFoH0vUy/K0lsxx+PbfiuXkiInRkiIgfCyuOvnZ9ars9Xpt+jo1A9ZL2zKe6rc8rHdzvwku7fEL7I7UcM65G9SDb5CYm1MZVanlq0KYBKmzNcNlIax03XE4fTa8y+79m+n8XlK+s9F9T+yHobOCZWpvWd6lVmFmRdFRFvrmKqDyzHjNRs3oXRoXNBVpOd1W/aVEGv9magKp4XAvLP2CqrQpoCTlQDvMXY20JLMSW143klvJ28T9f4/vgskZ1GkFACiwAsB4CVl147DxmMp4cYZO0pozZ1UgMajZVQgG1wBmGh+tLQmDtPEqmUMCdQ3w/5nfxGHkGtRZGKMrK4OUqQQwa9spB1vfhL36lcJXw4cVKeWnVRGBJUHML2GW+YXDHeOE++k3RLDY/ENXq0yHawORmXNbQFgNCbceU3/Q7oth6KkKlwGuC5ZmvyJOgFtwmL5mm5eyZyFdJcV2mIyg3yWUeY1Pz09JNLyFDYebE4hqlTLTzKaOS5bUfpO0uDfvXtbgY5N2ahhqVrds4So5o1qZ1pVAwQtYZjua/LUeskm3car0ksVJJuVuDbTUaechaYbaxdkK4fsr93LrmsdC61FN777cJKcFsl+xU11ppVJbMaKZVPhcG9zbjMSWRq5S197Hx3Ztbep+OslgN9ZBdr9FziaYprXq0u9ctROVmFrZG4W8rTP6HdFHwBN8VXqplIFOoVyA3BzWA3/xm8OzOXdK4i8x9o0i9Koqu9NmUgOls6Ej2lzAi4nTbD7xmKSjTapUYKiAszHQACeUOlO3GxmKrV9bO7FM5uypc5FPAWFhYbpYe2er3aFQkHF9qvDtnqX47xqAbE7pqn6qa/Z37SmauYDLayZNbtnOpa9u7YDnM2q3H9Hsoa2KJpjtVRLVMxuFYm6Bd29b3l2gSu+qTovUwHb9qKYLBACurHKW1J4A33SxZYlJ5u678MU2rVa2lRKTjn3Aht6rPSMpXrn249XNhamHQU0dWpVQzNUZtQQgKgbr5rXAuONoqxTtE30MsLqg6NfTMatRxelQtUa+5mv8Ao1PqL+SmRXYmw3xRIpWLDcjEAtfnfwDH0l+9UvR5sDhGFQAValQs4U3AAACAG3hc8dWMgnE+WM5nDCaRgbcrGnhq7qCStKoRzIU2nkva9NVbuXAZQyjwvcW9CDPYNpQfW30fp0MSHpUyi31VVbIVIDXBGgsc3d+0OG6VYuLoftKni6CV6QsjU6agBSoUqCGVQwBsDcDkJvZHegKKmDp0lBHZKiG++/Z021596b3EYhaYu5AE58eU6Oq/n71ynfTtiYwxRb2KbEeLdwfPX5QMVYgVBkJ3G91PIHx5GX6XD+717/B01kxEToy61mJtmkWp2C5v3eU7Gx9NfaJF911YX+InB2pS9/5N/Cc7nhO1sNooyndYSQ7Ea9MAe0pOnImaquCxJVXIO4im9j+zMzYrlWOZag0403/LEVvwbzWbcpXUHwmWcUt/rbvcfz92dWNxAKMBnv8AqPy+zN1EdyTebDsFI43moyt7lT/Lfy92ZezqmVtUqfcf8sxGm+mmxNOznzmxOKX7X3H/ACzDxtW5Fg5/+t/H9WaqRxhPaX+eE79oHcJh03OYaPa/92/5eU7cVWBIsH3e4/n7snqV3YNTeZswsNVAGof7j+XuzuGJHg33H/LLEZE5mN9KX7X3H8/dnP0ofa+4/wCWUdtSkG3iaapTsbTa/Sl+19x/yzEx9UMBYOf8D+F/dkH3soe16TYTTYOvlbVXtx/Rv+WbMYpftfcfy92IO6RDpr0Vw2NdGrISwBAKu6EDfrkYX9ZKPpa/a+4/5ZqMZWDO1g5tvsjm2gtfTTSKRGNj9EcNhGLUUYMRYlndjbfbvE23SW7COUlfHUeYmMFNvZf7j/lnNJyCCFqf5dT+EkEgidC4tbfW+4/5Zz9KX7X3H/LNo+sQxCsRvAJEilUljc6yTviFII72ot7D8/syOlD7lT/Lfz92ZyWNpgcBZBbu/wCJwddeB5+E702ec4ZnZgL90m4J8STOyjiRxDbhfuPv3H6vlO36Uv2vuP8AlmJw4fcvXX12VvZ05cPhPl0ZhY5LHfcE/Ix9KX7X3H/LH0pftfcf8s6ajO2E2yPdqOnJdB8L6RM36Sv2vuP+WJz+g4/ua68vvavpLTz1KC3tmLC/qk1dWgpQkDLYZgbn3S1iSxzbrbl13bjN9t3ZRxAUq2VkvbwN7cRqN00y7FxNRiKhCrfU6d7nZfaPMz5XpXDneXK9G9+L7Nexys7s+lUPZ0AKq02ZO6GaxJ7u5dz+Gu695lBK/GuluQW+7iba6kagDTwnGI2MjIiMpqBUye0VuO6dQDY6qDrutMc9H6Wa/YfXL/2htmJ35d3pPr8WNxwkv3RuPup26gA16YvoLlQTp9W6nXut48d/DvajWuclYa5bA2IFlAb6pO8XtzOsxV2BS/uLcdKh+1z+0fjPujsOkjKy0crJfKRUOma9/XWbGxwpKg56gbXQ90WG4A2AHAzJBvNEuwaVhehuBUA1CbC1vHw/ATZ0Q1NQq07KoAAzbuUDLidAqv7n7QgVX9z9oQO+J10nY3zLbw1vedkBERAREQEREBERA4ImuxOy1Hep3Q7u6zAZeICg2HjpNlExnx45zVg6cJTyrvOutm4aDT+ec7oiak1NBERKNTVqVu3sA+TMtrBcuWy5rnfvzTJDV7bqe4+O/Sw8t+t5jVcNWNfMCcmZT7ZtlCrcZb+IbhxmWlKrbV1PPLY/w+U8/BveW9+b5+X4JHbhy+ucLyyzumD2de/tpbTXKb8+NvD5z7NOr763/V03Dhv334/8ehWXEwuzr2PfS+trKdPDjPrJW95Pundpz84GXE+aQNhmIJ4kaTiB9xEQEREBERAREQEREBERAREQEREBERAREQEREBERAREQEREBERAREQERE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4" name="Picture 6" descr="http://www.catalystforgrowth.com.au/images/photos/Businesspeople-having-a-tug.jpg"/>
          <p:cNvPicPr>
            <a:picLocks noChangeAspect="1" noChangeArrowheads="1"/>
          </p:cNvPicPr>
          <p:nvPr/>
        </p:nvPicPr>
        <p:blipFill>
          <a:blip r:embed="rId2"/>
          <a:srcRect/>
          <a:stretch>
            <a:fillRect/>
          </a:stretch>
        </p:blipFill>
        <p:spPr bwMode="auto">
          <a:xfrm>
            <a:off x="2743200" y="3124200"/>
            <a:ext cx="3820669" cy="1752600"/>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a:effectLst/>
        </p:spPr>
        <p:txBody>
          <a:bodyPr>
            <a:normAutofit fontScale="90000"/>
          </a:bodyPr>
          <a:lstStyle/>
          <a:p>
            <a:pPr algn="ctr"/>
            <a:r>
              <a:rPr lang="en-US" sz="2800" b="1" dirty="0">
                <a:effectLst/>
                <a:latin typeface="Times New Roman" panose="02020603050405020304" pitchFamily="18" charset="0"/>
                <a:cs typeface="Times New Roman" panose="02020603050405020304" pitchFamily="18" charset="0"/>
              </a:rPr>
              <a:t>THE MISSION OF “BOTH” </a:t>
            </a:r>
            <a:br>
              <a:rPr lang="en-US" sz="2800" b="1" dirty="0">
                <a:effectLst/>
                <a:latin typeface="Times New Roman" panose="02020603050405020304" pitchFamily="18" charset="0"/>
                <a:cs typeface="Times New Roman" panose="02020603050405020304" pitchFamily="18" charset="0"/>
              </a:rPr>
            </a:br>
            <a:r>
              <a:rPr lang="en-US" sz="2800" b="1" dirty="0">
                <a:effectLst/>
                <a:latin typeface="Times New Roman" panose="02020603050405020304" pitchFamily="18" charset="0"/>
                <a:cs typeface="Times New Roman" panose="02020603050405020304" pitchFamily="18" charset="0"/>
              </a:rPr>
              <a:t>SABBATH SCHOOL  AND  PERSONAL MINISTRIES</a:t>
            </a:r>
          </a:p>
        </p:txBody>
      </p:sp>
      <p:sp>
        <p:nvSpPr>
          <p:cNvPr id="3" name="Content Placeholder 2"/>
          <p:cNvSpPr>
            <a:spLocks noGrp="1"/>
          </p:cNvSpPr>
          <p:nvPr>
            <p:ph idx="1"/>
          </p:nvPr>
        </p:nvSpPr>
        <p:spPr>
          <a:xfrm>
            <a:off x="533400" y="1554162"/>
            <a:ext cx="8458200" cy="4525963"/>
          </a:xfrm>
        </p:spPr>
        <p:txBody>
          <a:bodyPr>
            <a:normAutofit fontScale="92500"/>
          </a:bodyPr>
          <a:lstStyle/>
          <a:p>
            <a:r>
              <a:rPr lang="en-US" b="1" dirty="0">
                <a:latin typeface="Times New Roman" panose="02020603050405020304" pitchFamily="18" charset="0"/>
                <a:cs typeface="Times New Roman" panose="02020603050405020304" pitchFamily="18" charset="0"/>
              </a:rPr>
              <a:t>Bible Study – Which Propels Action!</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Community Outreach – Gets The Job Done!</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Fellowship and Nurture – Provides The “Warm” Support  Atmosphere</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World Mission – “Prepares For The Coming!”</a:t>
            </a:r>
          </a:p>
        </p:txBody>
      </p:sp>
    </p:spTree>
    <p:extLst>
      <p:ext uri="{BB962C8B-B14F-4D97-AF65-F5344CB8AC3E}">
        <p14:creationId xmlns:p14="http://schemas.microsoft.com/office/powerpoint/2010/main" val="264850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458200" cy="838200"/>
          </a:xfrm>
        </p:spPr>
        <p:txBody>
          <a:bodyPr/>
          <a:lstStyle/>
          <a:p>
            <a:r>
              <a:rPr lang="en-US" sz="4000" b="1" dirty="0">
                <a:effectLst/>
                <a:latin typeface="Times New Roman" panose="02020603050405020304" pitchFamily="18" charset="0"/>
                <a:cs typeface="Times New Roman" panose="02020603050405020304" pitchFamily="18" charset="0"/>
              </a:rPr>
              <a:t>WHAT “IF” -</a:t>
            </a:r>
          </a:p>
        </p:txBody>
      </p:sp>
      <p:sp>
        <p:nvSpPr>
          <p:cNvPr id="3" name="Content Placeholder 2"/>
          <p:cNvSpPr>
            <a:spLocks noGrp="1"/>
          </p:cNvSpPr>
          <p:nvPr>
            <p:ph idx="1"/>
          </p:nvPr>
        </p:nvSpPr>
        <p:spPr>
          <a:xfrm>
            <a:off x="533400" y="1524000"/>
            <a:ext cx="8153400" cy="4525963"/>
          </a:xfrm>
        </p:spPr>
        <p:txBody>
          <a:bodyPr/>
          <a:lstStyle/>
          <a:p>
            <a:pPr marL="0" indent="0" algn="ctr">
              <a:buNone/>
            </a:pPr>
            <a:r>
              <a:rPr lang="en-US" sz="4000" b="1" dirty="0">
                <a:latin typeface="Times New Roman" panose="02020603050405020304" pitchFamily="18" charset="0"/>
                <a:cs typeface="Times New Roman" panose="02020603050405020304" pitchFamily="18" charset="0"/>
              </a:rPr>
              <a:t>An Assistant </a:t>
            </a:r>
          </a:p>
          <a:p>
            <a:pPr marL="0" indent="0" algn="ctr">
              <a:buNone/>
            </a:pPr>
            <a:r>
              <a:rPr lang="en-US" sz="4000" b="1" dirty="0">
                <a:latin typeface="Times New Roman" panose="02020603050405020304" pitchFamily="18" charset="0"/>
                <a:cs typeface="Times New Roman" panose="02020603050405020304" pitchFamily="18" charset="0"/>
              </a:rPr>
              <a:t>Sabbath School Superintendent served as </a:t>
            </a:r>
          </a:p>
          <a:p>
            <a:pPr marL="0" indent="0" algn="ctr">
              <a:buNone/>
            </a:pPr>
            <a:r>
              <a:rPr lang="en-US" sz="4000" b="1" dirty="0">
                <a:latin typeface="Times New Roman" panose="02020603050405020304" pitchFamily="18" charset="0"/>
                <a:cs typeface="Times New Roman" panose="02020603050405020304" pitchFamily="18" charset="0"/>
              </a:rPr>
              <a:t>   ASSISTANT </a:t>
            </a:r>
          </a:p>
          <a:p>
            <a:pPr marL="0" indent="0" algn="ctr">
              <a:buNone/>
            </a:pPr>
            <a:r>
              <a:rPr lang="en-US" sz="4000" b="1" dirty="0">
                <a:latin typeface="Times New Roman" panose="02020603050405020304" pitchFamily="18" charset="0"/>
                <a:cs typeface="Times New Roman" panose="02020603050405020304" pitchFamily="18" charset="0"/>
              </a:rPr>
              <a:t>PERSONAL MINISTRIES LEADER FOR OUTREACH?!</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15035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695</TotalTime>
  <Words>451</Words>
  <Application>Microsoft Office PowerPoint</Application>
  <PresentationFormat>On-screen Show (4:3)</PresentationFormat>
  <Paragraphs>134</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Calibri</vt:lpstr>
      <vt:lpstr>Franklin Gothic Book</vt:lpstr>
      <vt:lpstr>Franklin Gothic Medium</vt:lpstr>
      <vt:lpstr>Times New Roman</vt:lpstr>
      <vt:lpstr>Wingdings 2</vt:lpstr>
      <vt:lpstr>Trek</vt:lpstr>
      <vt:lpstr>Keep it simple saints</vt:lpstr>
      <vt:lpstr>“Keep It Simple Saints”</vt:lpstr>
      <vt:lpstr>“Keep it simple saints”</vt:lpstr>
      <vt:lpstr>introduction</vt:lpstr>
      <vt:lpstr>Four Things About PM Leadership                  I Wish Someone Had shared with Me:</vt:lpstr>
      <vt:lpstr>  I      “It’s Not About You” – It’s ALL about Humble Servant-Leadership  </vt:lpstr>
      <vt:lpstr>I      “It’s Not About You” – It’s ALL about Humble Servant-Leadership</vt:lpstr>
      <vt:lpstr>THE MISSION OF “BOTH”  SABBATH SCHOOL  AND  PERSONAL MINISTRIES</vt:lpstr>
      <vt:lpstr>WHAT “IF” -</vt:lpstr>
      <vt:lpstr>II   “The Baptism Of The Holy Ghost IN and    On Us Makes ALL Ministries Go!”</vt:lpstr>
      <vt:lpstr>III “Start With Simple Options That  Anyone Can “Plug-In” To</vt:lpstr>
      <vt:lpstr>III “Start With Simple Options That  Anyone Can “Plug-In” To</vt:lpstr>
      <vt:lpstr> IV     MULTIPLY Resources - all of which   add Value To Your Ministry Arsenal  </vt:lpstr>
      <vt:lpstr>IV     MULTIPLY Resources - all of which   add Value TO Your Ministry Arsenal:</vt:lpstr>
      <vt:lpstr> V In Conclusion </vt:lpstr>
      <vt:lpstr>Make Me A Magnet</vt:lpstr>
      <vt:lpstr>PowerPoint Presentation</vt:lpstr>
      <vt:lpstr>NAD Adult Ministries Department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 it simple saints</dc:title>
  <dc:creator>The Johnsons</dc:creator>
  <cp:lastModifiedBy>JAlfred Johnson</cp:lastModifiedBy>
  <cp:revision>81</cp:revision>
  <cp:lastPrinted>2015-04-14T19:12:43Z</cp:lastPrinted>
  <dcterms:created xsi:type="dcterms:W3CDTF">2015-01-14T22:50:00Z</dcterms:created>
  <dcterms:modified xsi:type="dcterms:W3CDTF">2017-05-06T15:07:19Z</dcterms:modified>
</cp:coreProperties>
</file>