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26"/>
  </p:notesMasterIdLst>
  <p:handoutMasterIdLst>
    <p:handoutMasterId r:id="rId27"/>
  </p:handoutMasterIdLst>
  <p:sldIdLst>
    <p:sldId id="257" r:id="rId2"/>
    <p:sldId id="300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71" r:id="rId12"/>
    <p:sldId id="272" r:id="rId13"/>
    <p:sldId id="273" r:id="rId14"/>
    <p:sldId id="274" r:id="rId15"/>
    <p:sldId id="276" r:id="rId16"/>
    <p:sldId id="275" r:id="rId17"/>
    <p:sldId id="277" r:id="rId18"/>
    <p:sldId id="278" r:id="rId19"/>
    <p:sldId id="279" r:id="rId20"/>
    <p:sldId id="280" r:id="rId21"/>
    <p:sldId id="306" r:id="rId22"/>
    <p:sldId id="296" r:id="rId23"/>
    <p:sldId id="303" r:id="rId24"/>
    <p:sldId id="297" r:id="rId25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F16"/>
    <a:srgbClr val="F69657"/>
    <a:srgbClr val="4FD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99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CAF852-2115-467C-8E7C-7E9A564131F2}" type="doc">
      <dgm:prSet loTypeId="urn:microsoft.com/office/officeart/2005/8/layout/radial1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CBEE03-D022-41D4-B4D4-C2E7D3BEE6F5}">
      <dgm:prSet phldrT="[Text]" custT="1"/>
      <dgm:spPr>
        <a:solidFill>
          <a:srgbClr val="595959"/>
        </a:solidFill>
      </dgm:spPr>
      <dgm:t>
        <a:bodyPr/>
        <a:lstStyle/>
        <a:p>
          <a:r>
            <a:rPr lang="en-US" sz="1200" b="1" dirty="0">
              <a:solidFill>
                <a:schemeClr val="tx1"/>
              </a:solidFill>
              <a:latin typeface="Bodoni MT Black" pitchFamily="18" charset="0"/>
            </a:rPr>
            <a:t>SABBATH</a:t>
          </a:r>
        </a:p>
        <a:p>
          <a:r>
            <a:rPr lang="en-US" sz="1200" b="1" dirty="0">
              <a:solidFill>
                <a:schemeClr val="tx1"/>
              </a:solidFill>
              <a:latin typeface="Bodoni MT Black" pitchFamily="18" charset="0"/>
            </a:rPr>
            <a:t>SCHOOL</a:t>
          </a:r>
        </a:p>
      </dgm:t>
    </dgm:pt>
    <dgm:pt modelId="{96800DEF-804F-41EC-80F3-5C4EB9156D73}" type="parTrans" cxnId="{8E3F95BB-D749-45E6-8F09-2F6AED44B274}">
      <dgm:prSet/>
      <dgm:spPr/>
      <dgm:t>
        <a:bodyPr/>
        <a:lstStyle/>
        <a:p>
          <a:endParaRPr lang="en-US"/>
        </a:p>
      </dgm:t>
    </dgm:pt>
    <dgm:pt modelId="{3ADF5C2E-3941-41EE-9923-3684229D08FA}" type="sibTrans" cxnId="{8E3F95BB-D749-45E6-8F09-2F6AED44B274}">
      <dgm:prSet/>
      <dgm:spPr/>
      <dgm:t>
        <a:bodyPr/>
        <a:lstStyle/>
        <a:p>
          <a:endParaRPr lang="en-US"/>
        </a:p>
      </dgm:t>
    </dgm:pt>
    <dgm:pt modelId="{C409F47C-4711-46B9-9408-5EA984F38402}">
      <dgm:prSet phldrT="[Text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  <a:lumOff val="35000"/>
          </a:schemeClr>
        </a:solidFill>
        <a:scene3d>
          <a:camera prst="orthographicFront"/>
          <a:lightRig rig="flat" dir="t"/>
        </a:scene3d>
        <a:sp3d>
          <a:bevelT w="69850" h="31750" prst="coolSlant"/>
        </a:sp3d>
      </dgm:spPr>
      <dgm:t>
        <a:bodyPr/>
        <a:lstStyle/>
        <a:p>
          <a:r>
            <a:rPr lang="en-US" sz="1200" b="1" dirty="0">
              <a:solidFill>
                <a:schemeClr val="tx1"/>
              </a:solidFill>
              <a:latin typeface="Bodoni MT Black" pitchFamily="18" charset="0"/>
            </a:rPr>
            <a:t>BIBLE </a:t>
          </a:r>
        </a:p>
        <a:p>
          <a:r>
            <a:rPr lang="en-US" sz="1200" b="1" dirty="0">
              <a:solidFill>
                <a:schemeClr val="tx1"/>
              </a:solidFill>
              <a:latin typeface="Bodoni MT Black" pitchFamily="18" charset="0"/>
            </a:rPr>
            <a:t>STUDY</a:t>
          </a:r>
        </a:p>
      </dgm:t>
    </dgm:pt>
    <dgm:pt modelId="{EC7506CA-D0EC-494F-AD0E-0DD2839F01E6}" type="parTrans" cxnId="{39FFF79F-36F0-4148-8F2B-162341A892F4}">
      <dgm:prSet/>
      <dgm:spPr/>
      <dgm:t>
        <a:bodyPr/>
        <a:lstStyle/>
        <a:p>
          <a:endParaRPr lang="en-US" dirty="0"/>
        </a:p>
      </dgm:t>
    </dgm:pt>
    <dgm:pt modelId="{E3B30BEE-F115-41FF-B1A7-8C7F48D0CEAD}" type="sibTrans" cxnId="{39FFF79F-36F0-4148-8F2B-162341A892F4}">
      <dgm:prSet/>
      <dgm:spPr/>
      <dgm:t>
        <a:bodyPr/>
        <a:lstStyle/>
        <a:p>
          <a:endParaRPr lang="en-US"/>
        </a:p>
      </dgm:t>
    </dgm:pt>
    <dgm:pt modelId="{3BA64389-52E0-45F9-A0D6-A71A20820366}">
      <dgm:prSet phldrT="[Text]" custT="1"/>
      <dgm:spPr>
        <a:solidFill>
          <a:srgbClr val="595959"/>
        </a:solidFill>
      </dgm:spPr>
      <dgm:t>
        <a:bodyPr/>
        <a:lstStyle/>
        <a:p>
          <a:r>
            <a:rPr lang="en-US" sz="1050" b="1" dirty="0">
              <a:solidFill>
                <a:schemeClr val="tx1"/>
              </a:solidFill>
              <a:latin typeface="Bodoni MT Black" pitchFamily="18" charset="0"/>
            </a:rPr>
            <a:t>FELLOWSHIP &amp;</a:t>
          </a:r>
        </a:p>
        <a:p>
          <a:r>
            <a:rPr lang="en-US" sz="1050" b="1" dirty="0">
              <a:solidFill>
                <a:schemeClr val="tx1"/>
              </a:solidFill>
              <a:latin typeface="Bodoni MT Black" pitchFamily="18" charset="0"/>
            </a:rPr>
            <a:t>NURTURE</a:t>
          </a:r>
        </a:p>
      </dgm:t>
    </dgm:pt>
    <dgm:pt modelId="{ED609536-9848-4599-AAAC-4D6328B4F028}" type="parTrans" cxnId="{AA4FE2B0-B638-4B5C-B7B1-7D62B72345C0}">
      <dgm:prSet/>
      <dgm:spPr/>
      <dgm:t>
        <a:bodyPr/>
        <a:lstStyle/>
        <a:p>
          <a:endParaRPr lang="en-US" dirty="0"/>
        </a:p>
      </dgm:t>
    </dgm:pt>
    <dgm:pt modelId="{3FAEEE54-ABB5-4850-B57D-FBC0970CB8F1}" type="sibTrans" cxnId="{AA4FE2B0-B638-4B5C-B7B1-7D62B72345C0}">
      <dgm:prSet/>
      <dgm:spPr/>
      <dgm:t>
        <a:bodyPr/>
        <a:lstStyle/>
        <a:p>
          <a:endParaRPr lang="en-US"/>
        </a:p>
      </dgm:t>
    </dgm:pt>
    <dgm:pt modelId="{11B87546-BA91-4825-AF61-1B0F594D78E1}">
      <dgm:prSet phldrT="[Text]" custT="1"/>
      <dgm:spPr>
        <a:solidFill>
          <a:srgbClr val="595959"/>
        </a:solidFill>
      </dgm:spPr>
      <dgm:t>
        <a:bodyPr/>
        <a:lstStyle/>
        <a:p>
          <a:r>
            <a:rPr lang="en-US" sz="1200" b="1" dirty="0">
              <a:solidFill>
                <a:schemeClr val="tx1"/>
              </a:solidFill>
              <a:latin typeface="Bodoni MT Black" pitchFamily="18" charset="0"/>
            </a:rPr>
            <a:t>Local/World</a:t>
          </a:r>
        </a:p>
        <a:p>
          <a:r>
            <a:rPr lang="en-US" sz="1200" b="1" dirty="0">
              <a:solidFill>
                <a:schemeClr val="tx1"/>
              </a:solidFill>
              <a:latin typeface="Bodoni MT Black" pitchFamily="18" charset="0"/>
            </a:rPr>
            <a:t>Mission</a:t>
          </a:r>
        </a:p>
      </dgm:t>
    </dgm:pt>
    <dgm:pt modelId="{76622D1B-7D8C-43B9-82A9-AD7862224244}" type="parTrans" cxnId="{40D0A58F-DC15-462C-8E6F-6241347CEF4E}">
      <dgm:prSet/>
      <dgm:spPr/>
      <dgm:t>
        <a:bodyPr/>
        <a:lstStyle/>
        <a:p>
          <a:endParaRPr lang="en-US" dirty="0"/>
        </a:p>
      </dgm:t>
    </dgm:pt>
    <dgm:pt modelId="{2C9F0AA6-282A-41C8-BEFC-2DD17A4760D9}" type="sibTrans" cxnId="{40D0A58F-DC15-462C-8E6F-6241347CEF4E}">
      <dgm:prSet/>
      <dgm:spPr/>
      <dgm:t>
        <a:bodyPr/>
        <a:lstStyle/>
        <a:p>
          <a:endParaRPr lang="en-US"/>
        </a:p>
      </dgm:t>
    </dgm:pt>
    <dgm:pt modelId="{DC3BFBB3-F498-4689-B689-62344494374D}" type="pres">
      <dgm:prSet presAssocID="{F4CAF852-2115-467C-8E7C-7E9A564131F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6563F65-5AEC-4816-AA08-E085439E113D}" type="pres">
      <dgm:prSet presAssocID="{70CBEE03-D022-41D4-B4D4-C2E7D3BEE6F5}" presName="centerShape" presStyleLbl="node0" presStyleIdx="0" presStyleCnt="1" custScaleX="104061"/>
      <dgm:spPr/>
    </dgm:pt>
    <dgm:pt modelId="{BDA36086-4B5A-47BE-AE4F-A7220E233CFD}" type="pres">
      <dgm:prSet presAssocID="{EC7506CA-D0EC-494F-AD0E-0DD2839F01E6}" presName="Name9" presStyleLbl="parChTrans1D2" presStyleIdx="0" presStyleCnt="3"/>
      <dgm:spPr/>
    </dgm:pt>
    <dgm:pt modelId="{A88980B8-F2CA-40C7-BE5A-CC3E1B7BDD8B}" type="pres">
      <dgm:prSet presAssocID="{EC7506CA-D0EC-494F-AD0E-0DD2839F01E6}" presName="connTx" presStyleLbl="parChTrans1D2" presStyleIdx="0" presStyleCnt="3"/>
      <dgm:spPr/>
    </dgm:pt>
    <dgm:pt modelId="{92CF2585-3206-4874-96E5-D15EE5BB62A2}" type="pres">
      <dgm:prSet presAssocID="{C409F47C-4711-46B9-9408-5EA984F38402}" presName="node" presStyleLbl="node1" presStyleIdx="0" presStyleCnt="3" custScaleX="115235">
        <dgm:presLayoutVars>
          <dgm:bulletEnabled val="1"/>
        </dgm:presLayoutVars>
      </dgm:prSet>
      <dgm:spPr/>
    </dgm:pt>
    <dgm:pt modelId="{EAE24807-C8ED-470A-85C9-22903AE7F866}" type="pres">
      <dgm:prSet presAssocID="{ED609536-9848-4599-AAAC-4D6328B4F028}" presName="Name9" presStyleLbl="parChTrans1D2" presStyleIdx="1" presStyleCnt="3"/>
      <dgm:spPr/>
    </dgm:pt>
    <dgm:pt modelId="{CAE40C7F-C3B0-4CF5-A0CD-D3C45A9B46C3}" type="pres">
      <dgm:prSet presAssocID="{ED609536-9848-4599-AAAC-4D6328B4F028}" presName="connTx" presStyleLbl="parChTrans1D2" presStyleIdx="1" presStyleCnt="3"/>
      <dgm:spPr/>
    </dgm:pt>
    <dgm:pt modelId="{0AF62C44-9923-4CD1-AB72-F810472C38A4}" type="pres">
      <dgm:prSet presAssocID="{3BA64389-52E0-45F9-A0D6-A71A20820366}" presName="node" presStyleLbl="node1" presStyleIdx="1" presStyleCnt="3" custScaleX="116046">
        <dgm:presLayoutVars>
          <dgm:bulletEnabled val="1"/>
        </dgm:presLayoutVars>
      </dgm:prSet>
      <dgm:spPr/>
    </dgm:pt>
    <dgm:pt modelId="{8EF31201-F989-4A46-9FB8-9106733F7295}" type="pres">
      <dgm:prSet presAssocID="{76622D1B-7D8C-43B9-82A9-AD7862224244}" presName="Name9" presStyleLbl="parChTrans1D2" presStyleIdx="2" presStyleCnt="3"/>
      <dgm:spPr/>
    </dgm:pt>
    <dgm:pt modelId="{110906A4-984D-4D4D-B3E5-EAA41CED7744}" type="pres">
      <dgm:prSet presAssocID="{76622D1B-7D8C-43B9-82A9-AD7862224244}" presName="connTx" presStyleLbl="parChTrans1D2" presStyleIdx="2" presStyleCnt="3"/>
      <dgm:spPr/>
    </dgm:pt>
    <dgm:pt modelId="{055C3DA7-D27B-4EB9-B5D2-651FC336D88D}" type="pres">
      <dgm:prSet presAssocID="{11B87546-BA91-4825-AF61-1B0F594D78E1}" presName="node" presStyleLbl="node1" presStyleIdx="2" presStyleCnt="3" custScaleX="115357">
        <dgm:presLayoutVars>
          <dgm:bulletEnabled val="1"/>
        </dgm:presLayoutVars>
      </dgm:prSet>
      <dgm:spPr/>
    </dgm:pt>
  </dgm:ptLst>
  <dgm:cxnLst>
    <dgm:cxn modelId="{5A6D8229-E995-48A8-A4D2-16B1015B8C70}" type="presOf" srcId="{76622D1B-7D8C-43B9-82A9-AD7862224244}" destId="{110906A4-984D-4D4D-B3E5-EAA41CED7744}" srcOrd="1" destOrd="0" presId="urn:microsoft.com/office/officeart/2005/8/layout/radial1"/>
    <dgm:cxn modelId="{D808A55F-D9F7-4480-B805-FC60870E0DBD}" type="presOf" srcId="{70CBEE03-D022-41D4-B4D4-C2E7D3BEE6F5}" destId="{F6563F65-5AEC-4816-AA08-E085439E113D}" srcOrd="0" destOrd="0" presId="urn:microsoft.com/office/officeart/2005/8/layout/radial1"/>
    <dgm:cxn modelId="{6E99F260-B2AF-4E62-96EB-228EA69B43F6}" type="presOf" srcId="{EC7506CA-D0EC-494F-AD0E-0DD2839F01E6}" destId="{BDA36086-4B5A-47BE-AE4F-A7220E233CFD}" srcOrd="0" destOrd="0" presId="urn:microsoft.com/office/officeart/2005/8/layout/radial1"/>
    <dgm:cxn modelId="{50665461-84D9-4777-8D55-ECED43BA63AB}" type="presOf" srcId="{ED609536-9848-4599-AAAC-4D6328B4F028}" destId="{CAE40C7F-C3B0-4CF5-A0CD-D3C45A9B46C3}" srcOrd="1" destOrd="0" presId="urn:microsoft.com/office/officeart/2005/8/layout/radial1"/>
    <dgm:cxn modelId="{060B9270-F20E-4A3C-8904-F542A33EAA2B}" type="presOf" srcId="{ED609536-9848-4599-AAAC-4D6328B4F028}" destId="{EAE24807-C8ED-470A-85C9-22903AE7F866}" srcOrd="0" destOrd="0" presId="urn:microsoft.com/office/officeart/2005/8/layout/radial1"/>
    <dgm:cxn modelId="{8789B051-0139-4C3E-8FA6-8AEA38EBA32E}" type="presOf" srcId="{F4CAF852-2115-467C-8E7C-7E9A564131F2}" destId="{DC3BFBB3-F498-4689-B689-62344494374D}" srcOrd="0" destOrd="0" presId="urn:microsoft.com/office/officeart/2005/8/layout/radial1"/>
    <dgm:cxn modelId="{3E22EB7F-687F-4812-BB96-100D0067D485}" type="presOf" srcId="{EC7506CA-D0EC-494F-AD0E-0DD2839F01E6}" destId="{A88980B8-F2CA-40C7-BE5A-CC3E1B7BDD8B}" srcOrd="1" destOrd="0" presId="urn:microsoft.com/office/officeart/2005/8/layout/radial1"/>
    <dgm:cxn modelId="{40D0A58F-DC15-462C-8E6F-6241347CEF4E}" srcId="{70CBEE03-D022-41D4-B4D4-C2E7D3BEE6F5}" destId="{11B87546-BA91-4825-AF61-1B0F594D78E1}" srcOrd="2" destOrd="0" parTransId="{76622D1B-7D8C-43B9-82A9-AD7862224244}" sibTransId="{2C9F0AA6-282A-41C8-BEFC-2DD17A4760D9}"/>
    <dgm:cxn modelId="{CC0F9395-9AAA-4B33-BAEE-8350F080484B}" type="presOf" srcId="{76622D1B-7D8C-43B9-82A9-AD7862224244}" destId="{8EF31201-F989-4A46-9FB8-9106733F7295}" srcOrd="0" destOrd="0" presId="urn:microsoft.com/office/officeart/2005/8/layout/radial1"/>
    <dgm:cxn modelId="{39FFF79F-36F0-4148-8F2B-162341A892F4}" srcId="{70CBEE03-D022-41D4-B4D4-C2E7D3BEE6F5}" destId="{C409F47C-4711-46B9-9408-5EA984F38402}" srcOrd="0" destOrd="0" parTransId="{EC7506CA-D0EC-494F-AD0E-0DD2839F01E6}" sibTransId="{E3B30BEE-F115-41FF-B1A7-8C7F48D0CEAD}"/>
    <dgm:cxn modelId="{AA4FE2B0-B638-4B5C-B7B1-7D62B72345C0}" srcId="{70CBEE03-D022-41D4-B4D4-C2E7D3BEE6F5}" destId="{3BA64389-52E0-45F9-A0D6-A71A20820366}" srcOrd="1" destOrd="0" parTransId="{ED609536-9848-4599-AAAC-4D6328B4F028}" sibTransId="{3FAEEE54-ABB5-4850-B57D-FBC0970CB8F1}"/>
    <dgm:cxn modelId="{8E3F95BB-D749-45E6-8F09-2F6AED44B274}" srcId="{F4CAF852-2115-467C-8E7C-7E9A564131F2}" destId="{70CBEE03-D022-41D4-B4D4-C2E7D3BEE6F5}" srcOrd="0" destOrd="0" parTransId="{96800DEF-804F-41EC-80F3-5C4EB9156D73}" sibTransId="{3ADF5C2E-3941-41EE-9923-3684229D08FA}"/>
    <dgm:cxn modelId="{E653AAD6-C719-4E83-B1F6-4DA369CEC633}" type="presOf" srcId="{C409F47C-4711-46B9-9408-5EA984F38402}" destId="{92CF2585-3206-4874-96E5-D15EE5BB62A2}" srcOrd="0" destOrd="0" presId="urn:microsoft.com/office/officeart/2005/8/layout/radial1"/>
    <dgm:cxn modelId="{7B5D8CE2-0C99-47A4-994F-F05EC388C3F0}" type="presOf" srcId="{11B87546-BA91-4825-AF61-1B0F594D78E1}" destId="{055C3DA7-D27B-4EB9-B5D2-651FC336D88D}" srcOrd="0" destOrd="0" presId="urn:microsoft.com/office/officeart/2005/8/layout/radial1"/>
    <dgm:cxn modelId="{7B558FF2-6F74-4FA6-A26C-3F8731349D41}" type="presOf" srcId="{3BA64389-52E0-45F9-A0D6-A71A20820366}" destId="{0AF62C44-9923-4CD1-AB72-F810472C38A4}" srcOrd="0" destOrd="0" presId="urn:microsoft.com/office/officeart/2005/8/layout/radial1"/>
    <dgm:cxn modelId="{68A51A28-E9BE-44E0-B43F-0CF9DE61E85E}" type="presParOf" srcId="{DC3BFBB3-F498-4689-B689-62344494374D}" destId="{F6563F65-5AEC-4816-AA08-E085439E113D}" srcOrd="0" destOrd="0" presId="urn:microsoft.com/office/officeart/2005/8/layout/radial1"/>
    <dgm:cxn modelId="{35E43BBF-B426-4A61-B0CF-1BF7D1600234}" type="presParOf" srcId="{DC3BFBB3-F498-4689-B689-62344494374D}" destId="{BDA36086-4B5A-47BE-AE4F-A7220E233CFD}" srcOrd="1" destOrd="0" presId="urn:microsoft.com/office/officeart/2005/8/layout/radial1"/>
    <dgm:cxn modelId="{3CD22B41-044C-41D6-A1F6-97B54459272D}" type="presParOf" srcId="{BDA36086-4B5A-47BE-AE4F-A7220E233CFD}" destId="{A88980B8-F2CA-40C7-BE5A-CC3E1B7BDD8B}" srcOrd="0" destOrd="0" presId="urn:microsoft.com/office/officeart/2005/8/layout/radial1"/>
    <dgm:cxn modelId="{541A8BCB-60B9-4C42-904D-D0EB7BE350F0}" type="presParOf" srcId="{DC3BFBB3-F498-4689-B689-62344494374D}" destId="{92CF2585-3206-4874-96E5-D15EE5BB62A2}" srcOrd="2" destOrd="0" presId="urn:microsoft.com/office/officeart/2005/8/layout/radial1"/>
    <dgm:cxn modelId="{91CEB010-4E85-4324-8DBE-F50C98BC4725}" type="presParOf" srcId="{DC3BFBB3-F498-4689-B689-62344494374D}" destId="{EAE24807-C8ED-470A-85C9-22903AE7F866}" srcOrd="3" destOrd="0" presId="urn:microsoft.com/office/officeart/2005/8/layout/radial1"/>
    <dgm:cxn modelId="{5AEEF2A6-C1C5-4B37-BEC5-4157B19B1F2B}" type="presParOf" srcId="{EAE24807-C8ED-470A-85C9-22903AE7F866}" destId="{CAE40C7F-C3B0-4CF5-A0CD-D3C45A9B46C3}" srcOrd="0" destOrd="0" presId="urn:microsoft.com/office/officeart/2005/8/layout/radial1"/>
    <dgm:cxn modelId="{6EE12357-B3E1-4F78-B97C-DC573D37DFC8}" type="presParOf" srcId="{DC3BFBB3-F498-4689-B689-62344494374D}" destId="{0AF62C44-9923-4CD1-AB72-F810472C38A4}" srcOrd="4" destOrd="0" presId="urn:microsoft.com/office/officeart/2005/8/layout/radial1"/>
    <dgm:cxn modelId="{A728013C-8EC6-48E9-AC03-E8D76E6D89CB}" type="presParOf" srcId="{DC3BFBB3-F498-4689-B689-62344494374D}" destId="{8EF31201-F989-4A46-9FB8-9106733F7295}" srcOrd="5" destOrd="0" presId="urn:microsoft.com/office/officeart/2005/8/layout/radial1"/>
    <dgm:cxn modelId="{863C41F4-2378-45C2-97E1-6682EC00F197}" type="presParOf" srcId="{8EF31201-F989-4A46-9FB8-9106733F7295}" destId="{110906A4-984D-4D4D-B3E5-EAA41CED7744}" srcOrd="0" destOrd="0" presId="urn:microsoft.com/office/officeart/2005/8/layout/radial1"/>
    <dgm:cxn modelId="{91358479-2FDF-415D-9DDE-FA81A0AE8B64}" type="presParOf" srcId="{DC3BFBB3-F498-4689-B689-62344494374D}" destId="{055C3DA7-D27B-4EB9-B5D2-651FC336D88D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563F65-5AEC-4816-AA08-E085439E113D}">
      <dsp:nvSpPr>
        <dsp:cNvPr id="0" name=""/>
        <dsp:cNvSpPr/>
      </dsp:nvSpPr>
      <dsp:spPr>
        <a:xfrm>
          <a:off x="2523495" y="2258664"/>
          <a:ext cx="1805033" cy="1734591"/>
        </a:xfrm>
        <a:prstGeom prst="ellipse">
          <a:avLst/>
        </a:prstGeom>
        <a:solidFill>
          <a:srgbClr val="595959"/>
        </a:soli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  <a:latin typeface="Bodoni MT Black" pitchFamily="18" charset="0"/>
            </a:rPr>
            <a:t>SABBATH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  <a:latin typeface="Bodoni MT Black" pitchFamily="18" charset="0"/>
            </a:rPr>
            <a:t>SCHOOL</a:t>
          </a:r>
        </a:p>
      </dsp:txBody>
      <dsp:txXfrm>
        <a:off x="2787836" y="2512689"/>
        <a:ext cx="1276351" cy="1226541"/>
      </dsp:txXfrm>
    </dsp:sp>
    <dsp:sp modelId="{BDA36086-4B5A-47BE-AE4F-A7220E233CFD}">
      <dsp:nvSpPr>
        <dsp:cNvPr id="0" name=""/>
        <dsp:cNvSpPr/>
      </dsp:nvSpPr>
      <dsp:spPr>
        <a:xfrm rot="16200000">
          <a:off x="3165210" y="1975098"/>
          <a:ext cx="521604" cy="45527"/>
        </a:xfrm>
        <a:custGeom>
          <a:avLst/>
          <a:gdLst/>
          <a:ahLst/>
          <a:cxnLst/>
          <a:rect l="0" t="0" r="0" b="0"/>
          <a:pathLst>
            <a:path>
              <a:moveTo>
                <a:pt x="0" y="22763"/>
              </a:moveTo>
              <a:lnTo>
                <a:pt x="521604" y="2276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3412972" y="1984822"/>
        <a:ext cx="26080" cy="26080"/>
      </dsp:txXfrm>
    </dsp:sp>
    <dsp:sp modelId="{92CF2585-3206-4874-96E5-D15EE5BB62A2}">
      <dsp:nvSpPr>
        <dsp:cNvPr id="0" name=""/>
        <dsp:cNvSpPr/>
      </dsp:nvSpPr>
      <dsp:spPr>
        <a:xfrm>
          <a:off x="2426583" y="2468"/>
          <a:ext cx="1998856" cy="1734591"/>
        </a:xfrm>
        <a:prstGeom prst="ellipse">
          <a:avLst/>
        </a:prstGeom>
        <a:solidFill>
          <a:schemeClr val="bg1">
            <a:lumMod val="65000"/>
            <a:lumOff val="35000"/>
          </a:schemeClr>
        </a:solidFill>
        <a:ln>
          <a:noFill/>
        </a:ln>
        <a:effectLst>
          <a:glow rad="76200">
            <a:schemeClr val="dk1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>
          <a:bevelT w="69850" h="31750" prst="coolSlant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  <a:latin typeface="Bodoni MT Black" pitchFamily="18" charset="0"/>
            </a:rPr>
            <a:t>BIBLE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  <a:latin typeface="Bodoni MT Black" pitchFamily="18" charset="0"/>
            </a:rPr>
            <a:t>STUDY</a:t>
          </a:r>
        </a:p>
      </dsp:txBody>
      <dsp:txXfrm>
        <a:off x="2719309" y="256493"/>
        <a:ext cx="1413404" cy="1226541"/>
      </dsp:txXfrm>
    </dsp:sp>
    <dsp:sp modelId="{EAE24807-C8ED-470A-85C9-22903AE7F866}">
      <dsp:nvSpPr>
        <dsp:cNvPr id="0" name=""/>
        <dsp:cNvSpPr/>
      </dsp:nvSpPr>
      <dsp:spPr>
        <a:xfrm rot="1800000">
          <a:off x="4173021" y="3649200"/>
          <a:ext cx="397392" cy="45527"/>
        </a:xfrm>
        <a:custGeom>
          <a:avLst/>
          <a:gdLst/>
          <a:ahLst/>
          <a:cxnLst/>
          <a:rect l="0" t="0" r="0" b="0"/>
          <a:pathLst>
            <a:path>
              <a:moveTo>
                <a:pt x="0" y="22763"/>
              </a:moveTo>
              <a:lnTo>
                <a:pt x="397392" y="2276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361782" y="3662029"/>
        <a:ext cx="19869" cy="19869"/>
      </dsp:txXfrm>
    </dsp:sp>
    <dsp:sp modelId="{0AF62C44-9923-4CD1-AB72-F810472C38A4}">
      <dsp:nvSpPr>
        <dsp:cNvPr id="0" name=""/>
        <dsp:cNvSpPr/>
      </dsp:nvSpPr>
      <dsp:spPr>
        <a:xfrm>
          <a:off x="4373473" y="3386762"/>
          <a:ext cx="2012924" cy="1734591"/>
        </a:xfrm>
        <a:prstGeom prst="ellipse">
          <a:avLst/>
        </a:prstGeom>
        <a:solidFill>
          <a:srgbClr val="595959"/>
        </a:soli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>
              <a:solidFill>
                <a:schemeClr val="tx1"/>
              </a:solidFill>
              <a:latin typeface="Bodoni MT Black" pitchFamily="18" charset="0"/>
            </a:rPr>
            <a:t>FELLOWSHIP &amp;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>
              <a:solidFill>
                <a:schemeClr val="tx1"/>
              </a:solidFill>
              <a:latin typeface="Bodoni MT Black" pitchFamily="18" charset="0"/>
            </a:rPr>
            <a:t>NURTURE</a:t>
          </a:r>
        </a:p>
      </dsp:txBody>
      <dsp:txXfrm>
        <a:off x="4668259" y="3640787"/>
        <a:ext cx="1423352" cy="1226541"/>
      </dsp:txXfrm>
    </dsp:sp>
    <dsp:sp modelId="{8EF31201-F989-4A46-9FB8-9106733F7295}">
      <dsp:nvSpPr>
        <dsp:cNvPr id="0" name=""/>
        <dsp:cNvSpPr/>
      </dsp:nvSpPr>
      <dsp:spPr>
        <a:xfrm rot="9000000">
          <a:off x="2277908" y="3650192"/>
          <a:ext cx="401359" cy="45527"/>
        </a:xfrm>
        <a:custGeom>
          <a:avLst/>
          <a:gdLst/>
          <a:ahLst/>
          <a:cxnLst/>
          <a:rect l="0" t="0" r="0" b="0"/>
          <a:pathLst>
            <a:path>
              <a:moveTo>
                <a:pt x="0" y="22763"/>
              </a:moveTo>
              <a:lnTo>
                <a:pt x="401359" y="2276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10800000">
        <a:off x="2468554" y="3662921"/>
        <a:ext cx="20067" cy="20067"/>
      </dsp:txXfrm>
    </dsp:sp>
    <dsp:sp modelId="{055C3DA7-D27B-4EB9-B5D2-651FC336D88D}">
      <dsp:nvSpPr>
        <dsp:cNvPr id="0" name=""/>
        <dsp:cNvSpPr/>
      </dsp:nvSpPr>
      <dsp:spPr>
        <a:xfrm>
          <a:off x="471602" y="3386762"/>
          <a:ext cx="2000973" cy="1734591"/>
        </a:xfrm>
        <a:prstGeom prst="ellipse">
          <a:avLst/>
        </a:prstGeom>
        <a:solidFill>
          <a:srgbClr val="595959"/>
        </a:soli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  <a:latin typeface="Bodoni MT Black" pitchFamily="18" charset="0"/>
            </a:rPr>
            <a:t>Local/World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  <a:latin typeface="Bodoni MT Black" pitchFamily="18" charset="0"/>
            </a:rPr>
            <a:t>Mission</a:t>
          </a:r>
        </a:p>
      </dsp:txBody>
      <dsp:txXfrm>
        <a:off x="764638" y="3640787"/>
        <a:ext cx="1414901" cy="12265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7739" cy="469744"/>
          </a:xfrm>
          <a:prstGeom prst="rect">
            <a:avLst/>
          </a:prstGeom>
        </p:spPr>
        <p:txBody>
          <a:bodyPr vert="horz" lIns="92449" tIns="46224" rIns="92449" bIns="46224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4" y="1"/>
            <a:ext cx="3077739" cy="469744"/>
          </a:xfrm>
          <a:prstGeom prst="rect">
            <a:avLst/>
          </a:prstGeom>
        </p:spPr>
        <p:txBody>
          <a:bodyPr vert="horz" lIns="92449" tIns="46224" rIns="92449" bIns="46224" rtlCol="0"/>
          <a:lstStyle>
            <a:lvl1pPr algn="r">
              <a:defRPr sz="1100"/>
            </a:lvl1pPr>
          </a:lstStyle>
          <a:p>
            <a:fld id="{63220DBA-CD43-4875-B614-45C43FF26E2A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917128"/>
            <a:ext cx="3077739" cy="469744"/>
          </a:xfrm>
          <a:prstGeom prst="rect">
            <a:avLst/>
          </a:prstGeom>
        </p:spPr>
        <p:txBody>
          <a:bodyPr vert="horz" lIns="92449" tIns="46224" rIns="92449" bIns="46224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4" y="8917128"/>
            <a:ext cx="3077739" cy="469744"/>
          </a:xfrm>
          <a:prstGeom prst="rect">
            <a:avLst/>
          </a:prstGeom>
        </p:spPr>
        <p:txBody>
          <a:bodyPr vert="horz" lIns="92449" tIns="46224" rIns="92449" bIns="46224" rtlCol="0" anchor="b"/>
          <a:lstStyle>
            <a:lvl1pPr algn="r">
              <a:defRPr sz="1100"/>
            </a:lvl1pPr>
          </a:lstStyle>
          <a:p>
            <a:fld id="{DC57671F-9211-411B-8EA5-6DCF61D29A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41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7739" cy="469424"/>
          </a:xfrm>
          <a:prstGeom prst="rect">
            <a:avLst/>
          </a:prstGeom>
        </p:spPr>
        <p:txBody>
          <a:bodyPr vert="horz" lIns="92449" tIns="46224" rIns="92449" bIns="46224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4" y="0"/>
            <a:ext cx="3077739" cy="469424"/>
          </a:xfrm>
          <a:prstGeom prst="rect">
            <a:avLst/>
          </a:prstGeom>
        </p:spPr>
        <p:txBody>
          <a:bodyPr vert="horz" lIns="92449" tIns="46224" rIns="92449" bIns="46224" rtlCol="0"/>
          <a:lstStyle>
            <a:lvl1pPr algn="r">
              <a:defRPr sz="1100"/>
            </a:lvl1pPr>
          </a:lstStyle>
          <a:p>
            <a:fld id="{CB53F388-CFEE-4781-B747-0DCCA099AE6F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9" tIns="46224" rIns="92449" bIns="462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2449" tIns="46224" rIns="92449" bIns="462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917422"/>
            <a:ext cx="3077739" cy="469424"/>
          </a:xfrm>
          <a:prstGeom prst="rect">
            <a:avLst/>
          </a:prstGeom>
        </p:spPr>
        <p:txBody>
          <a:bodyPr vert="horz" lIns="92449" tIns="46224" rIns="92449" bIns="46224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4" y="8917422"/>
            <a:ext cx="3077739" cy="469424"/>
          </a:xfrm>
          <a:prstGeom prst="rect">
            <a:avLst/>
          </a:prstGeom>
        </p:spPr>
        <p:txBody>
          <a:bodyPr vert="horz" lIns="92449" tIns="46224" rIns="92449" bIns="46224" rtlCol="0" anchor="b"/>
          <a:lstStyle>
            <a:lvl1pPr algn="r">
              <a:defRPr sz="1100"/>
            </a:lvl1pPr>
          </a:lstStyle>
          <a:p>
            <a:fld id="{25EE8986-97BA-4E70-86F4-4924C92057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11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8EE9-62AC-414E-BB0A-65A12FB3569E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44DE-7AA6-4B13-8801-43EAC3ED6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8EE9-62AC-414E-BB0A-65A12FB3569E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44DE-7AA6-4B13-8801-43EAC3ED6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8EE9-62AC-414E-BB0A-65A12FB3569E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44DE-7AA6-4B13-8801-43EAC3ED6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990E4-C9A7-4CB6-81CB-DC9D76272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398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8EE9-62AC-414E-BB0A-65A12FB3569E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44DE-7AA6-4B13-8801-43EAC3ED6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8EE9-62AC-414E-BB0A-65A12FB3569E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44DE-7AA6-4B13-8801-43EAC3ED6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8EE9-62AC-414E-BB0A-65A12FB3569E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44DE-7AA6-4B13-8801-43EAC3ED6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8EE9-62AC-414E-BB0A-65A12FB3569E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44DE-7AA6-4B13-8801-43EAC3ED6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8EE9-62AC-414E-BB0A-65A12FB3569E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4244DE-7AA6-4B13-8801-43EAC3ED6A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8EE9-62AC-414E-BB0A-65A12FB3569E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44DE-7AA6-4B13-8801-43EAC3ED6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8EE9-62AC-414E-BB0A-65A12FB3569E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64244DE-7AA6-4B13-8801-43EAC3ED6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4588EE9-62AC-414E-BB0A-65A12FB3569E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44DE-7AA6-4B13-8801-43EAC3ED6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4588EE9-62AC-414E-BB0A-65A12FB3569E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64244DE-7AA6-4B13-8801-43EAC3ED6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punchstock.com/com/usa/en/asset_images/8071092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unchstock.com/com/usa/en/asset_images/77734566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unchstock.com/com/usa/en/asset_images/7773456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unchstock.com/com/usa/en/asset_images/8071194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9064" y="3337560"/>
            <a:ext cx="6480048" cy="2987040"/>
          </a:xfrm>
        </p:spPr>
        <p:txBody>
          <a:bodyPr>
            <a:normAutofit/>
          </a:bodyPr>
          <a:lstStyle/>
          <a:p>
            <a:r>
              <a:rPr lang="en-US" dirty="0">
                <a:ln w="5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Growing Churches Through Sabbath School Classes:</a:t>
            </a:r>
            <a:br>
              <a:rPr lang="en-US" dirty="0">
                <a:ln w="5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en-US" dirty="0">
                <a:ln w="5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A Relational Approach 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8600" y="762000"/>
            <a:ext cx="6480048" cy="2590800"/>
          </a:xfrm>
        </p:spPr>
        <p:txBody>
          <a:bodyPr/>
          <a:lstStyle/>
          <a:p>
            <a:r>
              <a:rPr lang="en-US" dirty="0"/>
              <a:t>J. Alfred Johnson, II </a:t>
            </a:r>
          </a:p>
          <a:p>
            <a:r>
              <a:rPr lang="en-US" dirty="0"/>
              <a:t>Director of Adult Ministries</a:t>
            </a:r>
          </a:p>
          <a:p>
            <a:r>
              <a:rPr lang="en-US" dirty="0"/>
              <a:t>North American Division</a:t>
            </a:r>
          </a:p>
          <a:p>
            <a:r>
              <a:rPr lang="en-US" dirty="0"/>
              <a:t>Copyright © 2020   J. Alfred Johnson II</a:t>
            </a:r>
          </a:p>
          <a:p>
            <a:r>
              <a:rPr lang="en-US" dirty="0"/>
              <a:t>www.nadadultministries.org</a:t>
            </a:r>
          </a:p>
        </p:txBody>
      </p:sp>
    </p:spTree>
    <p:extLst>
      <p:ext uri="{BB962C8B-B14F-4D97-AF65-F5344CB8AC3E}">
        <p14:creationId xmlns:p14="http://schemas.microsoft.com/office/powerpoint/2010/main" val="186947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81473" y="1600200"/>
            <a:ext cx="8610600" cy="478592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STUDY  –  NURTURE  –  FELLOWSHIP  </a:t>
            </a:r>
            <a:b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PRAYER  –  RECLAMATION  –  OUTREACH</a:t>
            </a:r>
            <a:b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(MISSION  FOCUSED)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b="1" i="1" dirty="0">
                <a:latin typeface="Times New Roman" pitchFamily="18" charset="0"/>
                <a:cs typeface="Times New Roman" pitchFamily="18" charset="0"/>
              </a:rPr>
            </a:br>
            <a:br>
              <a:rPr lang="en-US" sz="3600" b="1" i="1" dirty="0">
                <a:latin typeface="Times New Roman" pitchFamily="18" charset="0"/>
                <a:cs typeface="Times New Roman" pitchFamily="18" charset="0"/>
              </a:rPr>
            </a:br>
            <a:br>
              <a:rPr lang="en-US" sz="3600" b="1" i="1" dirty="0">
                <a:latin typeface="Times New Roman" pitchFamily="18" charset="0"/>
                <a:cs typeface="Times New Roman" pitchFamily="18" charset="0"/>
              </a:rPr>
            </a:br>
            <a:br>
              <a:rPr lang="en-US" sz="3600" b="1" i="1" dirty="0">
                <a:latin typeface="Times New Roman" pitchFamily="18" charset="0"/>
                <a:cs typeface="Times New Roman" pitchFamily="18" charset="0"/>
              </a:rPr>
            </a:br>
            <a:br>
              <a:rPr lang="en-US" sz="3600" b="1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i="1" dirty="0">
                <a:solidFill>
                  <a:srgbClr val="F26F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“SMALL GROUP FAMILIES”</a:t>
            </a:r>
            <a:r>
              <a:rPr lang="en-US" sz="3200" b="1" i="1" dirty="0">
                <a:solidFill>
                  <a:srgbClr val="F26F16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26F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Dedicated To Facilitating </a:t>
            </a:r>
            <a:br>
              <a:rPr lang="en-US" sz="3200" b="1" dirty="0">
                <a:solidFill>
                  <a:srgbClr val="F26F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F26F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Sabbath School Classes As Relational:</a:t>
            </a:r>
            <a:r>
              <a:rPr lang="en-US" sz="3200" b="1" dirty="0">
                <a:solidFill>
                  <a:srgbClr val="F69657"/>
                </a:solidFill>
                <a:latin typeface="Bodoni MT Black" pitchFamily="18" charset="0"/>
              </a:rPr>
              <a:t> </a:t>
            </a:r>
            <a:endParaRPr lang="en-US" sz="3200" b="1" dirty="0">
              <a:solidFill>
                <a:srgbClr val="F69657"/>
              </a:solidFill>
            </a:endParaRPr>
          </a:p>
        </p:txBody>
      </p:sp>
      <p:pic>
        <p:nvPicPr>
          <p:cNvPr id="6" name="Picture 5" descr="C:\Documents and Settings\JAlfredJohnson\My Documents\My Pictures\Bowie Blk Pty\Bowie SS\DSC_006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352800"/>
            <a:ext cx="3581400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0934750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676400"/>
          </a:xfrm>
        </p:spPr>
        <p:txBody>
          <a:bodyPr>
            <a:normAutofit/>
          </a:bodyPr>
          <a:lstStyle/>
          <a:p>
            <a:r>
              <a:rPr lang="en-US" sz="3600" b="1" i="1" dirty="0">
                <a:latin typeface="Bodoni MT Black" pitchFamily="18" charset="0"/>
              </a:rPr>
              <a:t>Relational Sabbath School:               Working The Process! </a:t>
            </a:r>
          </a:p>
        </p:txBody>
      </p:sp>
      <p:pic>
        <p:nvPicPr>
          <p:cNvPr id="4" name="Picture 3" descr="C:\Documents and Settings\JAlfredJohnson\My Documents\My Pictures\Bowie Blk Pty\Bowie SS\DSC_006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124200"/>
            <a:ext cx="4171950" cy="28418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838200" y="304800"/>
            <a:ext cx="304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1" dirty="0">
                <a:latin typeface="Bodoni MT Black" pitchFamily="18" charset="0"/>
                <a:cs typeface="Times New Roman" pitchFamily="18" charset="0"/>
              </a:rPr>
              <a:t>PART 2</a:t>
            </a:r>
            <a:endParaRPr lang="en-US" sz="4800" dirty="0">
              <a:latin typeface="Bodoni MT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150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>
                <a:latin typeface="Bodoni MT Black" pitchFamily="18" charset="0"/>
              </a:rPr>
              <a:t>“Small Group Families”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1000" y="2879389"/>
            <a:ext cx="8229600" cy="3692576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Nurture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 Welcome and Greet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Everyone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By Name</a:t>
            </a:r>
          </a:p>
          <a:p>
            <a:pPr>
              <a:buFont typeface="Wingdings 2" pitchFamily="18" charset="2"/>
              <a:buNone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   -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First Question, “What Kind Of Week Did</a:t>
            </a:r>
          </a:p>
          <a:p>
            <a:pPr>
              <a:buFont typeface="Wingdings 2" pitchFamily="18" charset="2"/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   You Have?”</a:t>
            </a:r>
          </a:p>
          <a:p>
            <a:pPr>
              <a:buFont typeface="Wingdings 2" pitchFamily="18" charset="2"/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-  Time For Testimonies and Prayer Requests</a:t>
            </a:r>
          </a:p>
          <a:p>
            <a:pPr>
              <a:buFont typeface="Wingdings 2" pitchFamily="18" charset="2"/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-  Organize For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ALL Family Members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To Be</a:t>
            </a:r>
          </a:p>
          <a:p>
            <a:pPr>
              <a:buFont typeface="Wingdings 2" pitchFamily="18" charset="2"/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Contacted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EACH WEEK 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By Tuesday</a:t>
            </a:r>
            <a:r>
              <a:rPr lang="en-US" sz="3200" dirty="0"/>
              <a:t>)</a:t>
            </a: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2179" y="1117452"/>
            <a:ext cx="2438400" cy="16208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3571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ctr"/>
            <a:r>
              <a:rPr lang="en-US" b="1" i="1" dirty="0">
                <a:latin typeface="Bodoni MT Black" pitchFamily="18" charset="0"/>
              </a:rPr>
              <a:t>“Small Group Families”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43400"/>
          </a:xfrm>
        </p:spPr>
        <p:txBody>
          <a:bodyPr>
            <a:normAutofit/>
          </a:bodyPr>
          <a:lstStyle/>
          <a:p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Prayer Emphasis</a:t>
            </a:r>
          </a:p>
          <a:p>
            <a:pPr>
              <a:buFont typeface="Wingdings 2" pitchFamily="18" charset="2"/>
              <a:buNone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Font typeface="Wingdings 2" pitchFamily="18" charset="2"/>
              <a:buNone/>
            </a:pP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Family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Takes Time For Prayer Ministry</a:t>
            </a:r>
          </a:p>
          <a:p>
            <a:pPr>
              <a:buFont typeface="Wingdings 2" pitchFamily="18" charset="2"/>
              <a:buNone/>
            </a:pP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5762" y="2514600"/>
            <a:ext cx="2980567" cy="1981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66218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 txBox="1">
            <a:spLocks/>
          </p:cNvSpPr>
          <p:nvPr/>
        </p:nvSpPr>
        <p:spPr>
          <a:xfrm>
            <a:off x="4724400" y="5638800"/>
            <a:ext cx="4114800" cy="664698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Gospel Workers,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259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(Italics and Other Emphasis Supplied)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457200" y="1310796"/>
            <a:ext cx="8229600" cy="442676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“The 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greatest victories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gained for the cause of God are 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the result of 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labored argument, ample facilities, wide influence, or abundance of means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They are gained in the audience chamber with God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when with earnest agonizing faith men lay hold upon The Mighty Arm Of Power.”</a:t>
            </a:r>
          </a:p>
        </p:txBody>
      </p:sp>
    </p:spTree>
    <p:extLst>
      <p:ext uri="{BB962C8B-B14F-4D97-AF65-F5344CB8AC3E}">
        <p14:creationId xmlns:p14="http://schemas.microsoft.com/office/powerpoint/2010/main" val="10623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/>
            <a:r>
              <a:rPr lang="en-US" b="1" i="1" dirty="0">
                <a:latin typeface="Bodoni MT Black" pitchFamily="18" charset="0"/>
              </a:rPr>
              <a:t>“Small Group Families”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3400" y="2429319"/>
            <a:ext cx="8229600" cy="3886200"/>
          </a:xfrm>
        </p:spPr>
        <p:txBody>
          <a:bodyPr>
            <a:normAutofit/>
          </a:bodyPr>
          <a:lstStyle/>
          <a:p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Reclaimation Emphasis</a:t>
            </a:r>
          </a:p>
          <a:p>
            <a:pPr>
              <a:buNone/>
            </a:pPr>
            <a:endParaRPr lang="en-US" sz="16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 How Many Churches Have No Need Here?</a:t>
            </a:r>
          </a:p>
          <a:p>
            <a:pPr>
              <a:buFont typeface="Wingdings 2" pitchFamily="18" charset="2"/>
              <a:buNone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	-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SS Secretary Gets List From Church Clerk</a:t>
            </a:r>
          </a:p>
          <a:p>
            <a:pPr>
              <a:buFont typeface="Wingdings 2" pitchFamily="18" charset="2"/>
              <a:buNone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	-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List Is Divided Equally Between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Families</a:t>
            </a:r>
          </a:p>
          <a:p>
            <a:pPr>
              <a:buFont typeface="Wingdings 2" pitchFamily="18" charset="2"/>
              <a:buNone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	-  No Contact Is Made!  Only Prayer!</a:t>
            </a:r>
          </a:p>
          <a:p>
            <a:pPr>
              <a:buFont typeface="Wingdings 2" pitchFamily="18" charset="2"/>
              <a:buNone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	- 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Then Watch Our Lord Bring Them Back!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501438"/>
            <a:ext cx="2438400" cy="16208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75137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algn="ctr"/>
            <a:r>
              <a:rPr lang="en-US" b="1" i="1" dirty="0">
                <a:latin typeface="Bodoni MT Black" pitchFamily="18" charset="0"/>
              </a:rPr>
              <a:t>“Small Group Families”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005072"/>
          </a:xfrm>
        </p:spPr>
        <p:txBody>
          <a:bodyPr>
            <a:normAutofit lnSpcReduction="10000"/>
          </a:bodyPr>
          <a:lstStyle/>
          <a:p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Fellowship Emphasis</a:t>
            </a:r>
          </a:p>
          <a:p>
            <a:pPr>
              <a:buFont typeface="Wingdings 2" pitchFamily="18" charset="2"/>
              <a:buNone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 Most SS Setups Not “Interaction Friendly”</a:t>
            </a:r>
          </a:p>
          <a:p>
            <a:pPr>
              <a:buFont typeface="Wingdings 2" pitchFamily="18" charset="2"/>
              <a:buNone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	-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Difficult To “Read” and “Feel” People By</a:t>
            </a:r>
          </a:p>
          <a:p>
            <a:pPr>
              <a:buFont typeface="Wingdings 2" pitchFamily="18" charset="2"/>
              <a:buNone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Looking At The Backs Of Their Heads!</a:t>
            </a:r>
          </a:p>
          <a:p>
            <a:pPr>
              <a:buFont typeface="Wingdings 2" pitchFamily="18" charset="2"/>
              <a:buNone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	-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Balance The “Setup” With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Monthly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	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Family Fellowship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Opportunities!</a:t>
            </a:r>
          </a:p>
          <a:p>
            <a:pPr>
              <a:buFont typeface="Wingdings 2" pitchFamily="18" charset="2"/>
              <a:buNone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	-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Plan During Small Group Family Time!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4953000"/>
            <a:ext cx="1076325" cy="1619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5181600"/>
            <a:ext cx="2057400" cy="13796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85369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>
                <a:latin typeface="Bodoni MT Black" pitchFamily="18" charset="0"/>
              </a:rPr>
              <a:t>“Small Group Families”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2119092"/>
            <a:ext cx="7315200" cy="3829631"/>
          </a:xfrm>
        </p:spPr>
        <p:txBody>
          <a:bodyPr>
            <a:normAutofit fontScale="85000" lnSpcReduction="10000"/>
          </a:bodyPr>
          <a:lstStyle/>
          <a:p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Bible Study Emphasis</a:t>
            </a:r>
          </a:p>
          <a:p>
            <a:pPr>
              <a:buFont typeface="Wingdings 2" pitchFamily="18" charset="2"/>
              <a:buNone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	-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Begin With, “What Portion Of Your Study</a:t>
            </a:r>
          </a:p>
          <a:p>
            <a:pPr>
              <a:buFont typeface="Wingdings 2" pitchFamily="18" charset="2"/>
              <a:buNone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       ‘Spoke To You’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and Strengthened Your </a:t>
            </a:r>
          </a:p>
          <a:p>
            <a:pPr>
              <a:buFont typeface="Wingdings 2" pitchFamily="18" charset="2"/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   Witnessing Capacity?” (“So What Factor”)      </a:t>
            </a:r>
          </a:p>
          <a:p>
            <a:pPr>
              <a:buFont typeface="Wingdings 2" pitchFamily="18" charset="2"/>
              <a:buNone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	- 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Move To Other Points In The Lesson</a:t>
            </a:r>
          </a:p>
          <a:p>
            <a:pPr>
              <a:buFont typeface="Wingdings 2" pitchFamily="18" charset="2"/>
              <a:buNone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	-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Emphasize That We Study For Knowledge </a:t>
            </a:r>
          </a:p>
          <a:p>
            <a:pPr>
              <a:buFont typeface="Wingdings 2" pitchFamily="18" charset="2"/>
              <a:buNone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That Leads To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Relationship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Action!</a:t>
            </a:r>
          </a:p>
          <a:p>
            <a:pPr>
              <a:buFont typeface="Wingdings 2" pitchFamily="18" charset="2"/>
              <a:buNone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(“Know-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Be-Do”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80710926">
            <a:hlinkClick r:id="rId2" tooltip="&quot;Design Pics: 80710926&quot;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5486400"/>
            <a:ext cx="1834195" cy="121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6" descr="787164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1238411"/>
            <a:ext cx="855457" cy="1162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724764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55119"/>
            <a:ext cx="8229600" cy="868362"/>
          </a:xfrm>
        </p:spPr>
        <p:txBody>
          <a:bodyPr/>
          <a:lstStyle/>
          <a:p>
            <a:pPr algn="ctr"/>
            <a:r>
              <a:rPr lang="en-US" b="1" i="1" dirty="0">
                <a:latin typeface="Bodoni MT Black" pitchFamily="18" charset="0"/>
              </a:rPr>
              <a:t>“Small Group Families”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297877" y="1191672"/>
            <a:ext cx="7807477" cy="4217896"/>
          </a:xfrm>
        </p:spPr>
        <p:txBody>
          <a:bodyPr>
            <a:normAutofit fontScale="92500"/>
          </a:bodyPr>
          <a:lstStyle/>
          <a:p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Community Outreach (Local Mission)</a:t>
            </a:r>
          </a:p>
          <a:p>
            <a:pPr>
              <a:buFont typeface="Wingdings 2" pitchFamily="18" charset="2"/>
              <a:buNone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 Emphasize We Are Here To “Know-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Be-</a:t>
            </a:r>
            <a:r>
              <a:rPr lang="en-US" sz="3200" b="1" i="1" u="sng" dirty="0"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”!</a:t>
            </a:r>
          </a:p>
          <a:p>
            <a:pPr>
              <a:buFont typeface="Wingdings 2" pitchFamily="18" charset="2"/>
              <a:buNone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	-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Determine The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Family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“Corporate </a:t>
            </a:r>
          </a:p>
          <a:p>
            <a:pPr>
              <a:buFont typeface="Wingdings 2" pitchFamily="18" charset="2"/>
              <a:buNone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Spiritual Gift Cluster” (Common Ministry </a:t>
            </a:r>
          </a:p>
          <a:p>
            <a:pPr>
              <a:buFont typeface="Wingdings 2" pitchFamily="18" charset="2"/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Areas For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Most Family Members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 2" pitchFamily="18" charset="2"/>
              <a:buNone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	-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Offer That Ministry To Church Leadership</a:t>
            </a:r>
          </a:p>
          <a:p>
            <a:pPr>
              <a:buFont typeface="Wingdings 2" pitchFamily="18" charset="2"/>
              <a:buNone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Through The Sabbath School!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8623" y="4731429"/>
            <a:ext cx="2222966" cy="20461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02546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914400" y="163503"/>
            <a:ext cx="7315200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>
                <a:latin typeface="Bodoni MT Black" pitchFamily="18" charset="0"/>
              </a:rPr>
              <a:t>“Small Group Families”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2003479"/>
            <a:ext cx="6705600" cy="3845126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World Mission Focus</a:t>
            </a:r>
          </a:p>
          <a:p>
            <a:pPr>
              <a:buFont typeface="Wingdings 2" pitchFamily="18" charset="2"/>
              <a:buNone/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 Support World Mission Of The </a:t>
            </a:r>
          </a:p>
          <a:p>
            <a:pPr>
              <a:buFont typeface="Wingdings 2" pitchFamily="18" charset="2"/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Church!        </a:t>
            </a:r>
          </a:p>
          <a:p>
            <a:pPr>
              <a:buFont typeface="Wingdings 2" pitchFamily="18" charset="2"/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-  Go “The Second Mile” -- Sponsor    </a:t>
            </a:r>
          </a:p>
          <a:p>
            <a:pPr>
              <a:buFont typeface="Wingdings 2" pitchFamily="18" charset="2"/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A Local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World Mission Project </a:t>
            </a:r>
          </a:p>
          <a:p>
            <a:pPr>
              <a:buFont typeface="Wingdings 2" pitchFamily="18" charset="2"/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As A 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Family!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sz="3200" b="1" i="1" dirty="0"/>
              <a:t>       </a:t>
            </a:r>
          </a:p>
        </p:txBody>
      </p:sp>
      <p:pic>
        <p:nvPicPr>
          <p:cNvPr id="4" name="Picture 3" descr="710353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114800"/>
            <a:ext cx="1676400" cy="25219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14571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Bodoni MT Black" pitchFamily="18" charset="0"/>
                <a:cs typeface="Times New Roman" pitchFamily="18" charset="0"/>
              </a:rPr>
              <a:t>PART 1</a:t>
            </a: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564395" y="1505269"/>
            <a:ext cx="7901545" cy="2761931"/>
          </a:xfrm>
          <a:prstGeom prst="rect">
            <a:avLst/>
          </a:prstGeom>
        </p:spPr>
        <p:txBody>
          <a:bodyPr vert="horz" lIns="45720" rIns="4572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600" b="1" i="1" dirty="0">
                <a:latin typeface="+mj-lt"/>
                <a:ea typeface="+mj-ea"/>
                <a:cs typeface="+mj-cs"/>
              </a:rPr>
              <a:t>Getting Started: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</a:t>
            </a:r>
            <a:r>
              <a:rPr kumimoji="0" lang="en-US" sz="4600" b="1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It’s All About!</a:t>
            </a:r>
            <a:endParaRPr kumimoji="0" lang="en-US" sz="46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11924"/>
            <a:ext cx="7315200" cy="96407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b="1" i="1" dirty="0">
                <a:latin typeface="Bodoni MT Black" pitchFamily="18" charset="0"/>
              </a:rPr>
              <a:t>To Accomplish This Format: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9039"/>
            <a:ext cx="7315200" cy="353952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Consider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Minimizing Program Time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Maximizing “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Small Group Family” (Class)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Interaction Time!</a:t>
            </a:r>
          </a:p>
        </p:txBody>
      </p:sp>
      <p:pic>
        <p:nvPicPr>
          <p:cNvPr id="20484" name="Picture 2" descr="77734566">
            <a:hlinkClick r:id="rId2" tooltip="&quot;moodboard: 77734566&quot;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929847"/>
            <a:ext cx="3581400" cy="2438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327389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421" y="304800"/>
            <a:ext cx="8534400" cy="990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i="1" dirty="0">
                <a:latin typeface="Bodoni MT Black" pitchFamily="18" charset="0"/>
              </a:rPr>
              <a:t>Your Church Will Grow Even More When Sabbath School Attendees: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44308"/>
            <a:ext cx="8458200" cy="445649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Loved, Valued, Appreciated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Respected!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105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 Encouraged To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Share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Serve!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105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Experience Their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Needs Being Met!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105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Fun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Fellowship!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11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Sense They Are In A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Secure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Environment!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11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Experience The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Goals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of Sabbath School Packaged  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In A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Relational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Way!</a:t>
            </a:r>
          </a:p>
        </p:txBody>
      </p:sp>
      <p:pic>
        <p:nvPicPr>
          <p:cNvPr id="32772" name="Picture 43" descr="http://www.importexportcoach.com/images/people-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66651">
            <a:off x="6705601" y="2599599"/>
            <a:ext cx="2094982" cy="192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39351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43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/>
      <p:bldP spid="14336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141119"/>
            <a:ext cx="7315200" cy="72314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>
                <a:latin typeface="Bodoni MT Black" pitchFamily="18" charset="0"/>
              </a:rPr>
              <a:t>Resources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4327" y="1004711"/>
            <a:ext cx="8458200" cy="6254045"/>
          </a:xfrm>
        </p:spPr>
        <p:txBody>
          <a:bodyPr>
            <a:normAutofit/>
          </a:bodyPr>
          <a:lstStyle/>
          <a:p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NAD Adult Ministries Website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IS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HERE at </a:t>
            </a:r>
            <a:r>
              <a:rPr lang="en-US" sz="3200" u="sng" dirty="0">
                <a:ln>
                  <a:solidFill>
                    <a:srgbClr val="F26F16"/>
                  </a:solidFill>
                </a:ln>
                <a:solidFill>
                  <a:srgbClr val="F26F16"/>
                </a:solidFill>
                <a:latin typeface="Times New Roman" pitchFamily="18" charset="0"/>
                <a:cs typeface="Times New Roman" pitchFamily="18" charset="0"/>
              </a:rPr>
              <a:t>www.nadadultministries.org</a:t>
            </a:r>
          </a:p>
          <a:p>
            <a:pPr>
              <a:buNone/>
            </a:pPr>
            <a:endParaRPr lang="en-US" sz="3200" u="sng" dirty="0">
              <a:solidFill>
                <a:srgbClr val="4FDFD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3200" dirty="0">
                <a:ln>
                  <a:solidFill>
                    <a:srgbClr val="F26F16"/>
                  </a:solidFill>
                </a:ln>
                <a:solidFill>
                  <a:srgbClr val="F26F16"/>
                </a:solidFill>
                <a:latin typeface="Times New Roman" pitchFamily="18" charset="0"/>
                <a:cs typeface="Times New Roman" pitchFamily="18" charset="0"/>
              </a:rPr>
              <a:t>www.adventsource.org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	Sabbath School, Personal, Prison Ministries</a:t>
            </a: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Quick Start Guides and Catalogues</a:t>
            </a:r>
          </a:p>
          <a:p>
            <a:pPr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n>
                  <a:solidFill>
                    <a:srgbClr val="F26F16"/>
                  </a:solidFill>
                </a:ln>
                <a:solidFill>
                  <a:srgbClr val="F26F16"/>
                </a:solidFill>
                <a:latin typeface="Times New Roman" pitchFamily="18" charset="0"/>
                <a:cs typeface="Times New Roman" pitchFamily="18" charset="0"/>
              </a:rPr>
              <a:t>16 Course Sabbath School and Personal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Ministries Training Curriculum (on Website!)</a:t>
            </a:r>
          </a:p>
          <a:p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7899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latin typeface="Bodoni MT Black" panose="02070A03080606020203" pitchFamily="18" charset="0"/>
              </a:rPr>
              <a:t>Resources</a:t>
            </a:r>
            <a:r>
              <a:rPr lang="en-US" dirty="0">
                <a:latin typeface="Bodoni MT Black" panose="02070A03080606020203" pitchFamily="18" charset="0"/>
              </a:rPr>
              <a:t> </a:t>
            </a:r>
            <a:r>
              <a:rPr lang="en-US" i="1" dirty="0">
                <a:latin typeface="Bodoni MT Black" panose="02070A03080606020203" pitchFamily="18" charset="0"/>
              </a:rPr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Sabbath School Tool Box – </a:t>
            </a:r>
            <a:r>
              <a:rPr lang="en-US" sz="3200" u="sng" dirty="0">
                <a:ln>
                  <a:solidFill>
                    <a:srgbClr val="F26F16"/>
                  </a:solidFill>
                </a:ln>
                <a:solidFill>
                  <a:srgbClr val="F26F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pacificpress.com</a:t>
            </a:r>
          </a:p>
          <a:p>
            <a:pPr marL="36576" indent="0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" indent="0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Sabbath School Lesson App – Sabbath School 4 In The App Store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NOW! - SS Lesson on Amazon Alexa Dot!</a:t>
            </a:r>
          </a:p>
          <a:p>
            <a:pPr marL="36576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www.nadadultministries.org</a:t>
            </a:r>
          </a:p>
          <a:p>
            <a:pPr marL="36576" indent="0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" indent="0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Facebook and Twitter - </a:t>
            </a:r>
            <a:r>
              <a:rPr lang="en-US" sz="3200" dirty="0">
                <a:ln>
                  <a:solidFill>
                    <a:srgbClr val="F26F16"/>
                  </a:solidFill>
                </a:ln>
                <a:solidFill>
                  <a:srgbClr val="F26F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@AdultMinNAD</a:t>
            </a:r>
          </a:p>
          <a:p>
            <a:pPr marL="36576" indent="0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2194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23599"/>
            <a:ext cx="8229600" cy="5181600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en-US" sz="45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Partners In Ministry,</a:t>
            </a:r>
            <a:br>
              <a:rPr lang="en-US" sz="45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5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Be Assured Of Our Prayers </a:t>
            </a:r>
            <a:br>
              <a:rPr lang="en-US" sz="45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5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As You Continue To</a:t>
            </a:r>
            <a:br>
              <a:rPr lang="en-US" sz="45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5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Submit Your Gifts To Christ</a:t>
            </a:r>
            <a:br>
              <a:rPr lang="en-US" sz="45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5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For The Strengthening</a:t>
            </a:r>
            <a:br>
              <a:rPr lang="en-US" sz="45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5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and Growth Of </a:t>
            </a:r>
            <a:br>
              <a:rPr lang="en-US" sz="45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5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The Body Of Christ!</a:t>
            </a:r>
            <a:br>
              <a:rPr lang="en-US" sz="4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625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533116"/>
            <a:ext cx="7315200" cy="8642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>
                <a:latin typeface="Bodoni MT Black" pitchFamily="18" charset="0"/>
              </a:rPr>
              <a:t>What Is Sabbath School?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“Relational, Small Group-Driven, Seventh-day Adventist Local Church Educational Fellowship That Builds 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Faith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Practice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In The Context of</a:t>
            </a:r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The Three Goals of</a:t>
            </a:r>
          </a:p>
          <a:p>
            <a:pPr>
              <a:buNone/>
            </a:pP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   Sabbath School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.”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77734566">
            <a:hlinkClick r:id="rId2" tooltip="&quot;moodboard: 77734566&quot;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4932" y="4049598"/>
            <a:ext cx="3505200" cy="23346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22246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378440" cy="109778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400" b="1" i="1" dirty="0">
                <a:latin typeface="Bodoni MT Black" pitchFamily="18" charset="0"/>
              </a:rPr>
              <a:t>3 Goals of Sabbath School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4523321"/>
              </p:ext>
            </p:extLst>
          </p:nvPr>
        </p:nvGraphicFramePr>
        <p:xfrm>
          <a:off x="1143000" y="1447799"/>
          <a:ext cx="6858000" cy="5123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122197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>
                <a:latin typeface="Bodoni MT Black" pitchFamily="18" charset="0"/>
              </a:rPr>
              <a:t>Faith and Practice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97322"/>
            <a:ext cx="8610600" cy="4884400"/>
          </a:xfrm>
        </p:spPr>
        <p:txBody>
          <a:bodyPr>
            <a:normAutofit/>
          </a:bodyPr>
          <a:lstStyle/>
          <a:p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Faith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Knowledge  of the			   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  Bible + Personal  Relationship </a:t>
            </a:r>
          </a:p>
          <a:p>
            <a:pPr marL="36576" indent="0"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With Jesus = “Know-Be”</a:t>
            </a:r>
          </a:p>
          <a:p>
            <a:pPr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Practice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Application Of “Faith” </a:t>
            </a: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In The  Context Of  Living and </a:t>
            </a: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Witnessing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Jesus (“Do”)</a:t>
            </a:r>
          </a:p>
        </p:txBody>
      </p:sp>
      <p:pic>
        <p:nvPicPr>
          <p:cNvPr id="4" name="Picture 7" descr="80711944">
            <a:hlinkClick r:id="rId2" tooltip="&quot;Design Pics: 80711944&quot;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1524000"/>
            <a:ext cx="1219200" cy="18341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699922"/>
            <a:ext cx="2355273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84840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latin typeface="Bodoni MT Black" pitchFamily="18" charset="0"/>
              </a:rPr>
              <a:t>Relational Approach?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3841578"/>
            <a:ext cx="8229600" cy="2685664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pPr algn="ctr">
              <a:buNone/>
            </a:pPr>
            <a:r>
              <a:rPr lang="en-US" sz="5700" b="1" i="1" dirty="0"/>
              <a:t>“</a:t>
            </a:r>
            <a:r>
              <a:rPr lang="en-US" sz="5700" b="1" i="1" dirty="0">
                <a:latin typeface="Times New Roman" pitchFamily="18" charset="0"/>
                <a:cs typeface="Times New Roman" pitchFamily="18" charset="0"/>
              </a:rPr>
              <a:t>Focus On Being </a:t>
            </a:r>
          </a:p>
          <a:p>
            <a:pPr algn="ctr">
              <a:buNone/>
            </a:pPr>
            <a:r>
              <a:rPr lang="en-US" sz="5700" b="1" i="1" dirty="0">
                <a:latin typeface="Times New Roman" pitchFamily="18" charset="0"/>
                <a:cs typeface="Times New Roman" pitchFamily="18" charset="0"/>
              </a:rPr>
              <a:t>Responsive To People</a:t>
            </a:r>
          </a:p>
          <a:p>
            <a:pPr algn="ctr">
              <a:buNone/>
            </a:pPr>
            <a:r>
              <a:rPr lang="en-US" sz="5700" b="1" i="1" dirty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 algn="ctr">
              <a:buNone/>
            </a:pPr>
            <a:r>
              <a:rPr lang="en-US" sz="5700" b="1" i="1" dirty="0">
                <a:latin typeface="Times New Roman" pitchFamily="18" charset="0"/>
                <a:cs typeface="Times New Roman" pitchFamily="18" charset="0"/>
              </a:rPr>
              <a:t>Their Needs”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1929479"/>
            <a:ext cx="2209800" cy="17678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5082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183671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latin typeface="Bodoni MT Black" pitchFamily="18" charset="0"/>
              </a:rPr>
              <a:t>Relational Impact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0843" y="1959989"/>
            <a:ext cx="8669749" cy="44120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Will Tend To Be </a:t>
            </a:r>
          </a:p>
          <a:p>
            <a:pPr algn="ctr">
              <a:buNone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Enthusiastically </a:t>
            </a:r>
            <a:r>
              <a:rPr lang="en-US" sz="4400" i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Beneficially </a:t>
            </a:r>
          </a:p>
          <a:p>
            <a:pPr algn="ctr">
              <a:buNone/>
            </a:pPr>
            <a:r>
              <a:rPr lang="en-US" sz="4400">
                <a:latin typeface="Times New Roman" pitchFamily="18" charset="0"/>
                <a:cs typeface="Times New Roman" pitchFamily="18" charset="0"/>
              </a:rPr>
              <a:t>Involved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In Sabbath School</a:t>
            </a:r>
          </a:p>
          <a:p>
            <a:pPr algn="ctr">
              <a:buNone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To The Degree </a:t>
            </a:r>
          </a:p>
          <a:p>
            <a:pPr algn="ctr">
              <a:buNone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That Their </a:t>
            </a:r>
            <a:r>
              <a:rPr lang="en-US" sz="4400" i="1" dirty="0">
                <a:latin typeface="Times New Roman" pitchFamily="18" charset="0"/>
                <a:cs typeface="Times New Roman" pitchFamily="18" charset="0"/>
              </a:rPr>
              <a:t>Needs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Are Being Met</a:t>
            </a:r>
          </a:p>
        </p:txBody>
      </p:sp>
    </p:spTree>
    <p:extLst>
      <p:ext uri="{BB962C8B-B14F-4D97-AF65-F5344CB8AC3E}">
        <p14:creationId xmlns:p14="http://schemas.microsoft.com/office/powerpoint/2010/main" val="1645628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6159"/>
            <a:ext cx="8229600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i="1" dirty="0">
                <a:latin typeface="Bodoni MT Black" pitchFamily="18" charset="0"/>
              </a:rPr>
              <a:t>WHAT IF?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3430"/>
            <a:ext cx="8229600" cy="4672613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We Structured Sabbath School To Address The </a:t>
            </a:r>
            <a:r>
              <a:rPr lang="en-US" sz="2700" i="1" dirty="0">
                <a:latin typeface="Times New Roman" pitchFamily="18" charset="0"/>
                <a:cs typeface="Times New Roman" pitchFamily="18" charset="0"/>
              </a:rPr>
              <a:t>Baseline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Evangelism and Nurture Agenda Of The Congregation – Focusing On </a:t>
            </a:r>
            <a:r>
              <a:rPr lang="en-US" sz="2700" i="1" dirty="0">
                <a:latin typeface="Times New Roman" pitchFamily="18" charset="0"/>
                <a:cs typeface="Times New Roman" pitchFamily="18" charset="0"/>
              </a:rPr>
              <a:t>Needs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Of People?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We Formatted Time Usage In Sabbath School To Accomplish This?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We Made Sabbath School So Meaningful -- That People Would </a:t>
            </a:r>
            <a:r>
              <a:rPr lang="en-US" sz="2700" i="1" dirty="0">
                <a:latin typeface="Times New Roman" pitchFamily="18" charset="0"/>
                <a:cs typeface="Times New Roman" pitchFamily="18" charset="0"/>
              </a:rPr>
              <a:t>Rush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To The </a:t>
            </a:r>
            <a:r>
              <a:rPr lang="en-US" sz="2700" i="1" dirty="0">
                <a:latin typeface="Times New Roman" pitchFamily="18" charset="0"/>
                <a:cs typeface="Times New Roman" pitchFamily="18" charset="0"/>
              </a:rPr>
              <a:t>Experience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700" i="1" dirty="0">
                <a:latin typeface="Times New Roman" pitchFamily="18" charset="0"/>
                <a:cs typeface="Times New Roman" pitchFamily="18" charset="0"/>
              </a:rPr>
              <a:t>Spirit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Of Positive, Joyful, Sabbath School Lasted </a:t>
            </a:r>
            <a:r>
              <a:rPr lang="en-US" sz="2700" i="1" dirty="0">
                <a:latin typeface="Times New Roman" pitchFamily="18" charset="0"/>
                <a:cs typeface="Times New Roman" pitchFamily="18" charset="0"/>
              </a:rPr>
              <a:t>All Week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7008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390617"/>
            <a:ext cx="7315200" cy="1154097"/>
          </a:xfrm>
        </p:spPr>
        <p:txBody>
          <a:bodyPr/>
          <a:lstStyle/>
          <a:p>
            <a:pPr algn="ctr"/>
            <a:r>
              <a:rPr lang="en-US" b="1" i="1" dirty="0">
                <a:latin typeface="Bodoni MT Black" pitchFamily="18" charset="0"/>
              </a:rPr>
              <a:t>Are You Willing?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205356"/>
            <a:ext cx="7315200" cy="3539527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To Prayerfully Advocate </a:t>
            </a:r>
          </a:p>
          <a:p>
            <a:pPr algn="ctr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For Adjustments</a:t>
            </a:r>
          </a:p>
          <a:p>
            <a:pPr algn="ctr">
              <a:buNone/>
            </a:pP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If</a:t>
            </a:r>
          </a:p>
          <a:p>
            <a:pPr algn="ctr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Adjustments Will Be Beneficial?</a:t>
            </a:r>
          </a:p>
        </p:txBody>
      </p:sp>
    </p:spTree>
    <p:extLst>
      <p:ext uri="{BB962C8B-B14F-4D97-AF65-F5344CB8AC3E}">
        <p14:creationId xmlns:p14="http://schemas.microsoft.com/office/powerpoint/2010/main" val="3624190619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1281</TotalTime>
  <Words>511</Words>
  <Application>Microsoft Office PowerPoint</Application>
  <PresentationFormat>On-screen Show (4:3)</PresentationFormat>
  <Paragraphs>157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Bodoni MT Black</vt:lpstr>
      <vt:lpstr>Calibri</vt:lpstr>
      <vt:lpstr>Franklin Gothic Book</vt:lpstr>
      <vt:lpstr>Times New Roman</vt:lpstr>
      <vt:lpstr>Wingdings 2</vt:lpstr>
      <vt:lpstr>Technic</vt:lpstr>
      <vt:lpstr>Growing Churches Through Sabbath School Classes: A Relational Approach </vt:lpstr>
      <vt:lpstr>PART 1</vt:lpstr>
      <vt:lpstr>What Is Sabbath School?</vt:lpstr>
      <vt:lpstr>3 Goals of Sabbath School</vt:lpstr>
      <vt:lpstr>Faith and Practice</vt:lpstr>
      <vt:lpstr>Relational Approach?</vt:lpstr>
      <vt:lpstr>Relational Impact</vt:lpstr>
      <vt:lpstr>WHAT IF?</vt:lpstr>
      <vt:lpstr>Are You Willing?</vt:lpstr>
      <vt:lpstr>STUDY  –  NURTURE  –  FELLOWSHIP   PRAYER  –  RECLAMATION  –  OUTREACH (MISSION  FOCUSED)       “SMALL GROUP FAMILIES” </vt:lpstr>
      <vt:lpstr>Relational Sabbath School:               Working The Process! </vt:lpstr>
      <vt:lpstr>“Small Group Families”</vt:lpstr>
      <vt:lpstr>“Small Group Families”</vt:lpstr>
      <vt:lpstr>PowerPoint Presentation</vt:lpstr>
      <vt:lpstr>“Small Group Families”</vt:lpstr>
      <vt:lpstr>“Small Group Families”</vt:lpstr>
      <vt:lpstr>“Small Group Families”</vt:lpstr>
      <vt:lpstr>“Small Group Families”</vt:lpstr>
      <vt:lpstr>“Small Group Families”</vt:lpstr>
      <vt:lpstr>To Accomplish This Format:</vt:lpstr>
      <vt:lpstr>Your Church Will Grow Even More When Sabbath School Attendees:</vt:lpstr>
      <vt:lpstr>Resources</vt:lpstr>
      <vt:lpstr>Resources Continued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Growing Churches Through Sabbath School Classes: A Relational Approach</dc:title>
  <dc:creator>JAlfred Johnson</dc:creator>
  <cp:lastModifiedBy>JAlfred Johnson</cp:lastModifiedBy>
  <cp:revision>182</cp:revision>
  <cp:lastPrinted>2020-01-21T18:54:17Z</cp:lastPrinted>
  <dcterms:created xsi:type="dcterms:W3CDTF">2013-07-14T16:57:03Z</dcterms:created>
  <dcterms:modified xsi:type="dcterms:W3CDTF">2020-01-22T15:59:30Z</dcterms:modified>
</cp:coreProperties>
</file>